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9144000" cy="5143500" type="screen16x9"/>
  <p:notesSz cx="6858000" cy="9144000"/>
  <p:embeddedFontLst>
    <p:embeddedFont>
      <p:font typeface="Merriweather" panose="00000500000000000000" pitchFamily="2" charset="0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6B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81" d="100"/>
          <a:sy n="181" d="100"/>
        </p:scale>
        <p:origin x="180" y="4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e47e2ddbd8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e47e2ddbd8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e47e2ddbd8_3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e47e2ddbd8_3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e47e2ddbd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e47e2ddbd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57ec768cb0_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57ec768cb0_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584213a8a7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584213a8a7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e47e2ddbd8_1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e47e2ddbd8_1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57ec768cb0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57ec768cb0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57ec768cb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57ec768cb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57ec768cb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57ec768cb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584213a8a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584213a8a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584213a8a7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584213a8a7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584213a8a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584213a8a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e47e2ddbd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e47e2ddbd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5C6BC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rgbClr val="5C6BC0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rgbClr val="5C6B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rgbClr val="5C6BC0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rgbClr val="5C6BC0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rgbClr val="5C6B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rgbClr val="5C6B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rgbClr val="5C6B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5C6B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rgbClr val="5C6B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gif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solidFill>
                  <a:srgbClr val="1A237E"/>
                </a:solidFill>
              </a:rPr>
              <a:t>Int -5</a:t>
            </a:r>
            <a:endParaRPr b="1">
              <a:solidFill>
                <a:srgbClr val="1A237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900" i="1">
                <a:solidFill>
                  <a:srgbClr val="3F51B5"/>
                </a:solidFill>
              </a:rPr>
              <a:t>Ein 3D D&amp;D Map Maker</a:t>
            </a:r>
            <a:endParaRPr sz="2900" i="1">
              <a:solidFill>
                <a:srgbClr val="3F51B5"/>
              </a:solidFill>
            </a:endParaRP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5515050" y="4663235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</a:rPr>
              <a:t>by Albrecht, Kaufmann, Lekomzew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625" y="156200"/>
            <a:ext cx="1967625" cy="196765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>
            <a:spLocks noGrp="1"/>
          </p:cNvSpPr>
          <p:nvPr>
            <p:ph type="sldNum" idx="12"/>
          </p:nvPr>
        </p:nvSpPr>
        <p:spPr>
          <a:xfrm>
            <a:off x="8500258" y="46307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>
            <a:spLocks noGrp="1"/>
          </p:cNvSpPr>
          <p:nvPr>
            <p:ph type="title"/>
          </p:nvPr>
        </p:nvSpPr>
        <p:spPr>
          <a:xfrm>
            <a:off x="256925" y="179950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Connection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WebSocket</a:t>
            </a:r>
            <a:endParaRPr/>
          </a:p>
        </p:txBody>
      </p:sp>
      <p:sp>
        <p:nvSpPr>
          <p:cNvPr id="184" name="Google Shape;184;p23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85" name="Google Shape;18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10</a:t>
            </a:fld>
            <a:endParaRPr/>
          </a:p>
        </p:txBody>
      </p:sp>
      <p:sp>
        <p:nvSpPr>
          <p:cNvPr id="186" name="Google Shape;186;p23"/>
          <p:cNvSpPr txBox="1"/>
          <p:nvPr/>
        </p:nvSpPr>
        <p:spPr>
          <a:xfrm>
            <a:off x="180125" y="1659725"/>
            <a:ext cx="3992700" cy="22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-"/>
            </a:pPr>
            <a:r>
              <a:rPr lang="de" sz="1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WebSockets direkt zu dem WebService Programm beim Startup hinzugefügt</a:t>
            </a:r>
            <a:endParaRPr sz="1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-"/>
            </a:pPr>
            <a:r>
              <a:rPr lang="de" sz="1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Middleware über middleware injection hinzugefügt</a:t>
            </a:r>
            <a:endParaRPr sz="11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-"/>
            </a:pPr>
            <a:r>
              <a:rPr lang="de" sz="1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Benachritigt alle offenen Verbindungen, sobald eine POST oder PUT Methode aufgerufen wird.</a:t>
            </a:r>
            <a:endParaRPr sz="1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-"/>
            </a:pPr>
            <a:r>
              <a:rPr lang="de" sz="1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Löscht der Verbindung sobald die Verbindung einmal geschlossen ist.</a:t>
            </a: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/>
          <p:nvPr/>
        </p:nvSpPr>
        <p:spPr>
          <a:xfrm>
            <a:off x="5275663" y="39225"/>
            <a:ext cx="897600" cy="461700"/>
          </a:xfrm>
          <a:prstGeom prst="roundRect">
            <a:avLst>
              <a:gd name="adj" fmla="val 16667"/>
            </a:avLst>
          </a:prstGeom>
          <a:solidFill>
            <a:srgbClr val="3F51B5"/>
          </a:solidFill>
          <a:ln>
            <a:noFill/>
          </a:ln>
          <a:effectLst>
            <a:outerShdw blurRad="57150" dist="66675" dir="3240000" algn="bl" rotWithShape="0">
              <a:srgbClr val="000000">
                <a:alpha val="5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FFFFFF"/>
                </a:solidFill>
              </a:rPr>
              <a:t>Start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88" name="Google Shape;188;p23"/>
          <p:cNvSpPr/>
          <p:nvPr/>
        </p:nvSpPr>
        <p:spPr>
          <a:xfrm>
            <a:off x="5194413" y="710350"/>
            <a:ext cx="1060125" cy="552750"/>
          </a:xfrm>
          <a:prstGeom prst="flowChartInputOutput">
            <a:avLst/>
          </a:prstGeom>
          <a:solidFill>
            <a:srgbClr val="7986CB"/>
          </a:solidFill>
          <a:ln>
            <a:noFill/>
          </a:ln>
          <a:effectLst>
            <a:outerShdw blurRad="57150" dist="66675" dir="3180000" algn="bl" rotWithShape="0">
              <a:srgbClr val="000000">
                <a:alpha val="5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FFFFFF"/>
                </a:solidFill>
              </a:rPr>
              <a:t>input:</a:t>
            </a:r>
            <a:endParaRPr sz="9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FFFFFF"/>
                </a:solidFill>
              </a:rPr>
              <a:t>HTTP Request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89" name="Google Shape;189;p23"/>
          <p:cNvSpPr/>
          <p:nvPr/>
        </p:nvSpPr>
        <p:spPr>
          <a:xfrm>
            <a:off x="5224075" y="1472525"/>
            <a:ext cx="1000800" cy="918900"/>
          </a:xfrm>
          <a:prstGeom prst="diamond">
            <a:avLst/>
          </a:prstGeom>
          <a:solidFill>
            <a:srgbClr val="8C9EFF"/>
          </a:solidFill>
          <a:ln>
            <a:noFill/>
          </a:ln>
          <a:effectLst>
            <a:outerShdw blurRad="57150" dist="66675" dir="3240000" algn="bl" rotWithShape="0">
              <a:srgbClr val="000000">
                <a:alpha val="5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90" name="Google Shape;190;p23"/>
          <p:cNvSpPr txBox="1"/>
          <p:nvPr/>
        </p:nvSpPr>
        <p:spPr>
          <a:xfrm>
            <a:off x="5136775" y="1654925"/>
            <a:ext cx="1175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Request Path=/ws</a:t>
            </a:r>
            <a:endParaRPr sz="12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23"/>
          <p:cNvSpPr/>
          <p:nvPr/>
        </p:nvSpPr>
        <p:spPr>
          <a:xfrm>
            <a:off x="4939100" y="2576025"/>
            <a:ext cx="1598100" cy="918900"/>
          </a:xfrm>
          <a:prstGeom prst="diamond">
            <a:avLst/>
          </a:prstGeom>
          <a:solidFill>
            <a:srgbClr val="8C9EFF"/>
          </a:solidFill>
          <a:ln>
            <a:noFill/>
          </a:ln>
          <a:effectLst>
            <a:outerShdw blurRad="57150" dist="66675" dir="3240000" algn="bl" rotWithShape="0">
              <a:srgbClr val="000000">
                <a:alpha val="5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92" name="Google Shape;192;p23"/>
          <p:cNvSpPr txBox="1"/>
          <p:nvPr/>
        </p:nvSpPr>
        <p:spPr>
          <a:xfrm>
            <a:off x="4939100" y="2770521"/>
            <a:ext cx="155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Request.Type= </a:t>
            </a:r>
            <a:r>
              <a:rPr lang="de" sz="1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WebSocketRequest</a:t>
            </a:r>
            <a:endParaRPr sz="10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23"/>
          <p:cNvSpPr/>
          <p:nvPr/>
        </p:nvSpPr>
        <p:spPr>
          <a:xfrm>
            <a:off x="7974825" y="1698725"/>
            <a:ext cx="1000800" cy="466500"/>
          </a:xfrm>
          <a:prstGeom prst="rect">
            <a:avLst/>
          </a:prstGeom>
          <a:solidFill>
            <a:srgbClr val="5C6BC0"/>
          </a:solidFill>
          <a:ln>
            <a:noFill/>
          </a:ln>
          <a:effectLst>
            <a:outerShdw blurRad="57150" dist="66675" dir="3180000" algn="bl" rotWithShape="0">
              <a:srgbClr val="000000">
                <a:alpha val="5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call next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4" name="Google Shape;194;p23"/>
          <p:cNvSpPr/>
          <p:nvPr/>
        </p:nvSpPr>
        <p:spPr>
          <a:xfrm>
            <a:off x="7020375" y="2725563"/>
            <a:ext cx="1175400" cy="619825"/>
          </a:xfrm>
          <a:prstGeom prst="flowChartInputOutput">
            <a:avLst/>
          </a:prstGeom>
          <a:solidFill>
            <a:srgbClr val="7986CB"/>
          </a:solidFill>
          <a:ln>
            <a:noFill/>
          </a:ln>
          <a:effectLst>
            <a:outerShdw blurRad="57150" dist="66675" dir="3240000" algn="bl" rotWithShape="0">
              <a:srgbClr val="000000">
                <a:alpha val="5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 dirty="0">
                <a:solidFill>
                  <a:srgbClr val="FFFFFF"/>
                </a:solidFill>
              </a:rPr>
              <a:t>output:</a:t>
            </a:r>
            <a:endParaRPr sz="9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 dirty="0">
                <a:solidFill>
                  <a:srgbClr val="FFFFFF"/>
                </a:solidFill>
              </a:rPr>
              <a:t>HTTP Response 403</a:t>
            </a:r>
            <a:endParaRPr sz="900" dirty="0">
              <a:solidFill>
                <a:srgbClr val="FFFFFF"/>
              </a:solidFill>
            </a:endParaRPr>
          </a:p>
        </p:txBody>
      </p:sp>
      <p:sp>
        <p:nvSpPr>
          <p:cNvPr id="195" name="Google Shape;195;p23"/>
          <p:cNvSpPr/>
          <p:nvPr/>
        </p:nvSpPr>
        <p:spPr>
          <a:xfrm>
            <a:off x="5208050" y="3726538"/>
            <a:ext cx="1060200" cy="554100"/>
          </a:xfrm>
          <a:prstGeom prst="rect">
            <a:avLst/>
          </a:prstGeom>
          <a:solidFill>
            <a:srgbClr val="5C6BC0"/>
          </a:solidFill>
          <a:ln>
            <a:noFill/>
          </a:ln>
          <a:effectLst>
            <a:outerShdw blurRad="57150" dist="66675" dir="3240000" algn="bl" rotWithShape="0">
              <a:srgbClr val="000000">
                <a:alpha val="5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</a:rPr>
              <a:t>Accept Websocket Connection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96" name="Google Shape;196;p23"/>
          <p:cNvSpPr/>
          <p:nvPr/>
        </p:nvSpPr>
        <p:spPr>
          <a:xfrm>
            <a:off x="5139200" y="4512275"/>
            <a:ext cx="1175400" cy="517300"/>
          </a:xfrm>
          <a:prstGeom prst="flowChartInputOutput">
            <a:avLst/>
          </a:prstGeom>
          <a:solidFill>
            <a:srgbClr val="7986CB"/>
          </a:solidFill>
          <a:ln>
            <a:noFill/>
          </a:ln>
          <a:effectLst>
            <a:outerShdw blurRad="57150" dist="66675" dir="3240000" algn="bl" rotWithShape="0">
              <a:srgbClr val="000000">
                <a:alpha val="5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FFFFFF"/>
                </a:solidFill>
              </a:rPr>
              <a:t>output:</a:t>
            </a:r>
            <a:endParaRPr sz="11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FFFFFF"/>
                </a:solidFill>
              </a:rPr>
              <a:t>SessionKey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97" name="Google Shape;197;p23"/>
          <p:cNvSpPr/>
          <p:nvPr/>
        </p:nvSpPr>
        <p:spPr>
          <a:xfrm>
            <a:off x="6608475" y="4633100"/>
            <a:ext cx="897600" cy="461700"/>
          </a:xfrm>
          <a:prstGeom prst="roundRect">
            <a:avLst>
              <a:gd name="adj" fmla="val 16667"/>
            </a:avLst>
          </a:prstGeom>
          <a:solidFill>
            <a:srgbClr val="3F51B5"/>
          </a:solidFill>
          <a:ln>
            <a:noFill/>
          </a:ln>
          <a:effectLst>
            <a:outerShdw blurRad="57150" dist="66675" dir="3180000" algn="bl" rotWithShape="0">
              <a:srgbClr val="000000">
                <a:alpha val="5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End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98" name="Google Shape;198;p23"/>
          <p:cNvCxnSpPr>
            <a:stCxn id="187" idx="2"/>
            <a:endCxn id="188" idx="1"/>
          </p:cNvCxnSpPr>
          <p:nvPr/>
        </p:nvCxnSpPr>
        <p:spPr>
          <a:xfrm>
            <a:off x="5724463" y="500925"/>
            <a:ext cx="0" cy="20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9" name="Google Shape;199;p23"/>
          <p:cNvCxnSpPr>
            <a:stCxn id="188" idx="4"/>
            <a:endCxn id="189" idx="0"/>
          </p:cNvCxnSpPr>
          <p:nvPr/>
        </p:nvCxnSpPr>
        <p:spPr>
          <a:xfrm>
            <a:off x="5724475" y="1263100"/>
            <a:ext cx="0" cy="20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0" name="Google Shape;200;p23"/>
          <p:cNvCxnSpPr>
            <a:stCxn id="189" idx="2"/>
            <a:endCxn id="191" idx="0"/>
          </p:cNvCxnSpPr>
          <p:nvPr/>
        </p:nvCxnSpPr>
        <p:spPr>
          <a:xfrm>
            <a:off x="5724475" y="2391425"/>
            <a:ext cx="13800" cy="18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1" name="Google Shape;201;p23"/>
          <p:cNvSpPr txBox="1"/>
          <p:nvPr/>
        </p:nvSpPr>
        <p:spPr>
          <a:xfrm>
            <a:off x="5761325" y="2313325"/>
            <a:ext cx="448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 dirty="0">
                <a:solidFill>
                  <a:srgbClr val="1A237E"/>
                </a:solidFill>
                <a:latin typeface="Roboto"/>
                <a:ea typeface="Roboto"/>
                <a:cs typeface="Roboto"/>
                <a:sym typeface="Roboto"/>
              </a:rPr>
              <a:t>Yes</a:t>
            </a:r>
            <a:endParaRPr sz="1100" dirty="0">
              <a:solidFill>
                <a:srgbClr val="1A23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2" name="Google Shape;202;p23"/>
          <p:cNvCxnSpPr>
            <a:stCxn id="191" idx="2"/>
            <a:endCxn id="195" idx="0"/>
          </p:cNvCxnSpPr>
          <p:nvPr/>
        </p:nvCxnSpPr>
        <p:spPr>
          <a:xfrm>
            <a:off x="5738150" y="3494925"/>
            <a:ext cx="0" cy="23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3" name="Google Shape;203;p23"/>
          <p:cNvCxnSpPr>
            <a:stCxn id="195" idx="2"/>
            <a:endCxn id="196" idx="1"/>
          </p:cNvCxnSpPr>
          <p:nvPr/>
        </p:nvCxnSpPr>
        <p:spPr>
          <a:xfrm flipH="1">
            <a:off x="5727050" y="4280638"/>
            <a:ext cx="11100" cy="23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4" name="Google Shape;204;p23"/>
          <p:cNvSpPr txBox="1"/>
          <p:nvPr/>
        </p:nvSpPr>
        <p:spPr>
          <a:xfrm>
            <a:off x="5765427" y="3410638"/>
            <a:ext cx="448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1A237E"/>
                </a:solidFill>
                <a:latin typeface="Roboto"/>
                <a:ea typeface="Roboto"/>
                <a:cs typeface="Roboto"/>
                <a:sym typeface="Roboto"/>
              </a:rPr>
              <a:t>Yes</a:t>
            </a:r>
            <a:endParaRPr sz="1100">
              <a:solidFill>
                <a:srgbClr val="1A23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5" name="Google Shape;205;p23"/>
          <p:cNvCxnSpPr>
            <a:stCxn id="192" idx="3"/>
            <a:endCxn id="194" idx="2"/>
          </p:cNvCxnSpPr>
          <p:nvPr/>
        </p:nvCxnSpPr>
        <p:spPr>
          <a:xfrm>
            <a:off x="6492200" y="3032121"/>
            <a:ext cx="645600" cy="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6" name="Google Shape;206;p23"/>
          <p:cNvSpPr txBox="1"/>
          <p:nvPr/>
        </p:nvSpPr>
        <p:spPr>
          <a:xfrm>
            <a:off x="6655625" y="2770525"/>
            <a:ext cx="448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 dirty="0">
                <a:solidFill>
                  <a:srgbClr val="1A237E"/>
                </a:solidFill>
                <a:latin typeface="Roboto"/>
                <a:ea typeface="Roboto"/>
                <a:cs typeface="Roboto"/>
                <a:sym typeface="Roboto"/>
              </a:rPr>
              <a:t>No</a:t>
            </a:r>
            <a:endParaRPr sz="1100" dirty="0">
              <a:solidFill>
                <a:srgbClr val="1A23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7" name="Google Shape;207;p23"/>
          <p:cNvCxnSpPr>
            <a:endCxn id="193" idx="1"/>
          </p:cNvCxnSpPr>
          <p:nvPr/>
        </p:nvCxnSpPr>
        <p:spPr>
          <a:xfrm>
            <a:off x="6179625" y="1927775"/>
            <a:ext cx="1795200" cy="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8" name="Google Shape;208;p23"/>
          <p:cNvSpPr txBox="1"/>
          <p:nvPr/>
        </p:nvSpPr>
        <p:spPr>
          <a:xfrm>
            <a:off x="7422675" y="1659725"/>
            <a:ext cx="448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 dirty="0">
                <a:solidFill>
                  <a:srgbClr val="1A237E"/>
                </a:solidFill>
                <a:latin typeface="Roboto"/>
                <a:ea typeface="Roboto"/>
                <a:cs typeface="Roboto"/>
                <a:sym typeface="Roboto"/>
              </a:rPr>
              <a:t>No</a:t>
            </a:r>
            <a:endParaRPr sz="1100" dirty="0">
              <a:solidFill>
                <a:srgbClr val="1A23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9" name="Google Shape;209;p23"/>
          <p:cNvCxnSpPr>
            <a:stCxn id="193" idx="2"/>
            <a:endCxn id="185" idx="1"/>
          </p:cNvCxnSpPr>
          <p:nvPr/>
        </p:nvCxnSpPr>
        <p:spPr>
          <a:xfrm flipH="1">
            <a:off x="8472525" y="2165225"/>
            <a:ext cx="2700" cy="269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3"/>
          <p:cNvCxnSpPr>
            <a:stCxn id="185" idx="1"/>
            <a:endCxn id="197" idx="3"/>
          </p:cNvCxnSpPr>
          <p:nvPr/>
        </p:nvCxnSpPr>
        <p:spPr>
          <a:xfrm flipH="1">
            <a:off x="7506158" y="4860017"/>
            <a:ext cx="966300" cy="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1" name="Google Shape;211;p23"/>
          <p:cNvCxnSpPr/>
          <p:nvPr/>
        </p:nvCxnSpPr>
        <p:spPr>
          <a:xfrm>
            <a:off x="6374775" y="4945300"/>
            <a:ext cx="233700" cy="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2" name="Google Shape;212;p23"/>
          <p:cNvCxnSpPr>
            <a:stCxn id="196" idx="5"/>
          </p:cNvCxnSpPr>
          <p:nvPr/>
        </p:nvCxnSpPr>
        <p:spPr>
          <a:xfrm>
            <a:off x="6197060" y="4770925"/>
            <a:ext cx="190800" cy="1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3"/>
          <p:cNvCxnSpPr/>
          <p:nvPr/>
        </p:nvCxnSpPr>
        <p:spPr>
          <a:xfrm>
            <a:off x="6381300" y="4776200"/>
            <a:ext cx="0" cy="17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23"/>
          <p:cNvCxnSpPr>
            <a:stCxn id="194" idx="3"/>
          </p:cNvCxnSpPr>
          <p:nvPr/>
        </p:nvCxnSpPr>
        <p:spPr>
          <a:xfrm>
            <a:off x="7490535" y="3345388"/>
            <a:ext cx="3000" cy="75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23"/>
          <p:cNvCxnSpPr/>
          <p:nvPr/>
        </p:nvCxnSpPr>
        <p:spPr>
          <a:xfrm rot="10800000">
            <a:off x="7070800" y="4106350"/>
            <a:ext cx="416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23"/>
          <p:cNvCxnSpPr>
            <a:endCxn id="197" idx="0"/>
          </p:cNvCxnSpPr>
          <p:nvPr/>
        </p:nvCxnSpPr>
        <p:spPr>
          <a:xfrm flipH="1">
            <a:off x="7057275" y="4099700"/>
            <a:ext cx="6900" cy="53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8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3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6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9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2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8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1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4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7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30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600"/>
                            </p:stCondLst>
                            <p:childTnLst>
                              <p:par>
                                <p:cTn id="7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9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20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800"/>
                            </p:stCondLst>
                            <p:childTnLst>
                              <p:par>
                                <p:cTn id="9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10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400"/>
                            </p:stCondLst>
                            <p:childTnLst>
                              <p:par>
                                <p:cTn id="96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 animBg="1"/>
      <p:bldP spid="188" grpId="0" animBg="1"/>
      <p:bldP spid="189" grpId="0" animBg="1"/>
      <p:bldP spid="190" grpId="0"/>
      <p:bldP spid="191" grpId="0" animBg="1"/>
      <p:bldP spid="192" grpId="0"/>
      <p:bldP spid="193" grpId="0" animBg="1"/>
      <p:bldP spid="194" grpId="0" animBg="1"/>
      <p:bldP spid="195" grpId="0" animBg="1"/>
      <p:bldP spid="196" grpId="0" animBg="1"/>
      <p:bldP spid="197" grpId="0" animBg="1"/>
      <p:bldP spid="201" grpId="0"/>
      <p:bldP spid="204" grpId="0"/>
      <p:bldP spid="206" grpId="0"/>
      <p:bldP spid="20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User Management</a:t>
            </a:r>
            <a:endParaRPr/>
          </a:p>
        </p:txBody>
      </p:sp>
      <p:sp>
        <p:nvSpPr>
          <p:cNvPr id="222" name="Google Shape;222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11</a:t>
            </a:fld>
            <a:endParaRPr/>
          </a:p>
        </p:txBody>
      </p:sp>
      <p:sp>
        <p:nvSpPr>
          <p:cNvPr id="223" name="Google Shape;223;p24"/>
          <p:cNvSpPr/>
          <p:nvPr/>
        </p:nvSpPr>
        <p:spPr>
          <a:xfrm>
            <a:off x="6162550" y="1561725"/>
            <a:ext cx="1000800" cy="466500"/>
          </a:xfrm>
          <a:prstGeom prst="rect">
            <a:avLst/>
          </a:prstGeom>
          <a:solidFill>
            <a:srgbClr val="5C6BC0"/>
          </a:solidFill>
          <a:ln>
            <a:noFill/>
          </a:ln>
          <a:effectLst>
            <a:outerShdw blurRad="57150" dist="66675" dir="3180000" algn="bl" rotWithShape="0">
              <a:srgbClr val="000000">
                <a:alpha val="5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User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4" name="Google Shape;224;p24"/>
          <p:cNvSpPr/>
          <p:nvPr/>
        </p:nvSpPr>
        <p:spPr>
          <a:xfrm>
            <a:off x="5271250" y="2274825"/>
            <a:ext cx="1391700" cy="466500"/>
          </a:xfrm>
          <a:prstGeom prst="ellipse">
            <a:avLst/>
          </a:prstGeom>
          <a:solidFill>
            <a:srgbClr val="3F51B5"/>
          </a:solidFill>
          <a:ln>
            <a:noFill/>
          </a:ln>
          <a:effectLst>
            <a:outerShdw blurRad="57150" dist="66675" dir="3240000" algn="bl" rotWithShape="0">
              <a:srgbClr val="000000">
                <a:alpha val="5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rgbClr val="FFFFFF"/>
                </a:solidFill>
              </a:rPr>
              <a:t>Username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25" name="Google Shape;225;p24"/>
          <p:cNvSpPr/>
          <p:nvPr/>
        </p:nvSpPr>
        <p:spPr>
          <a:xfrm>
            <a:off x="7308550" y="2347825"/>
            <a:ext cx="643200" cy="393600"/>
          </a:xfrm>
          <a:prstGeom prst="ellipse">
            <a:avLst/>
          </a:prstGeom>
          <a:solidFill>
            <a:srgbClr val="3F51B5"/>
          </a:solidFill>
          <a:ln>
            <a:noFill/>
          </a:ln>
          <a:effectLst>
            <a:outerShdw blurRad="57150" dist="66675" dir="3240000" algn="bl" rotWithShape="0">
              <a:srgbClr val="000000">
                <a:alpha val="5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 u="sng">
                <a:solidFill>
                  <a:srgbClr val="FFFFFF"/>
                </a:solidFill>
              </a:rPr>
              <a:t>Nr</a:t>
            </a:r>
            <a:endParaRPr sz="1300" u="sng">
              <a:solidFill>
                <a:srgbClr val="FFFFFF"/>
              </a:solidFill>
            </a:endParaRPr>
          </a:p>
        </p:txBody>
      </p:sp>
      <p:cxnSp>
        <p:nvCxnSpPr>
          <p:cNvPr id="226" name="Google Shape;226;p24"/>
          <p:cNvCxnSpPr>
            <a:stCxn id="223" idx="2"/>
            <a:endCxn id="224" idx="0"/>
          </p:cNvCxnSpPr>
          <p:nvPr/>
        </p:nvCxnSpPr>
        <p:spPr>
          <a:xfrm flipH="1">
            <a:off x="5967250" y="2028225"/>
            <a:ext cx="695700" cy="246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24"/>
          <p:cNvCxnSpPr>
            <a:stCxn id="223" idx="2"/>
            <a:endCxn id="225" idx="1"/>
          </p:cNvCxnSpPr>
          <p:nvPr/>
        </p:nvCxnSpPr>
        <p:spPr>
          <a:xfrm>
            <a:off x="6662950" y="2028225"/>
            <a:ext cx="739800" cy="377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" name="Google Shape;228;p24"/>
          <p:cNvSpPr txBox="1"/>
          <p:nvPr/>
        </p:nvSpPr>
        <p:spPr>
          <a:xfrm>
            <a:off x="297500" y="1448325"/>
            <a:ext cx="37065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-"/>
            </a:pPr>
            <a:r>
              <a:rPr lang="d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SQLITE Datenbank</a:t>
            </a: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Roboto"/>
              <a:buChar char="-"/>
            </a:pPr>
            <a:r>
              <a:rPr lang="de" sz="1200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wird lokal bei Server startup erstellt </a:t>
            </a:r>
            <a:endParaRPr sz="1200" dirty="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Roboto"/>
              <a:buChar char="-"/>
            </a:pPr>
            <a:r>
              <a:rPr lang="de" sz="1200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verwaltet über manuell erstellte Methode</a:t>
            </a:r>
            <a:endParaRPr sz="1200" dirty="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-"/>
            </a:pPr>
            <a:r>
              <a:rPr lang="d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Anmeldung</a:t>
            </a: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Roboto"/>
              <a:buChar char="-"/>
            </a:pPr>
            <a:r>
              <a:rPr lang="de" sz="1200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benötigt gültigen Username</a:t>
            </a:r>
            <a:endParaRPr sz="1200" dirty="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Roboto"/>
              <a:buChar char="-"/>
            </a:pPr>
            <a:r>
              <a:rPr lang="de" sz="1200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erstellt WebSocket Verbindung</a:t>
            </a:r>
            <a:endParaRPr sz="1200" dirty="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Roboto"/>
              <a:buChar char="-"/>
            </a:pPr>
            <a:r>
              <a:rPr lang="de" sz="1200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Zuweisung User &lt;-&gt; Connection</a:t>
            </a:r>
            <a:endParaRPr sz="1200" dirty="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-"/>
            </a:pPr>
            <a:r>
              <a:rPr lang="d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WebService Schnittstellen</a:t>
            </a: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Roboto"/>
              <a:buChar char="-"/>
            </a:pPr>
            <a:r>
              <a:rPr lang="de" sz="1200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GET: Rückgabe aller derzeit angemeldeten User</a:t>
            </a:r>
            <a:endParaRPr sz="1200" dirty="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Roboto"/>
              <a:buChar char="-"/>
            </a:pPr>
            <a:r>
              <a:rPr lang="de" sz="1200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POST: Registrieren eines neuen Users</a:t>
            </a:r>
            <a:endParaRPr sz="1200" dirty="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51B5"/>
              </a:buClr>
              <a:buSzPts val="1200"/>
              <a:buFont typeface="Roboto"/>
              <a:buChar char="-"/>
            </a:pPr>
            <a:endParaRPr sz="1200" dirty="0">
              <a:solidFill>
                <a:srgbClr val="3F51B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200" dirty="0">
              <a:solidFill>
                <a:srgbClr val="3F51B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0" animBg="1"/>
      <p:bldP spid="224" grpId="0" animBg="1"/>
      <p:bldP spid="2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Unity - Server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Verbindung</a:t>
            </a:r>
            <a:endParaRPr/>
          </a:p>
        </p:txBody>
      </p:sp>
      <p:sp>
        <p:nvSpPr>
          <p:cNvPr id="234" name="Google Shape;234;p25"/>
          <p:cNvSpPr txBox="1">
            <a:spLocks noGrp="1"/>
          </p:cNvSpPr>
          <p:nvPr>
            <p:ph type="body" idx="2"/>
          </p:nvPr>
        </p:nvSpPr>
        <p:spPr>
          <a:xfrm>
            <a:off x="233400" y="1770450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de" dirty="0">
                <a:solidFill>
                  <a:schemeClr val="lt1"/>
                </a:solidFill>
              </a:rPr>
              <a:t>Zum Holen und Senden von Daten REST API</a:t>
            </a:r>
            <a:endParaRPr dirty="0">
              <a:solidFill>
                <a:schemeClr val="lt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de" dirty="0">
                <a:solidFill>
                  <a:schemeClr val="lt1"/>
                </a:solidFill>
              </a:rPr>
              <a:t>WebSocket informiert wenn neue daten verfügbar sind</a:t>
            </a:r>
            <a:endParaRPr dirty="0">
              <a:solidFill>
                <a:schemeClr val="lt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de" dirty="0">
                <a:solidFill>
                  <a:schemeClr val="lt1"/>
                </a:solidFill>
              </a:rPr>
              <a:t>WebSocket Client in Konsolen Applikation  ausgelagert</a:t>
            </a:r>
            <a:endParaRPr dirty="0">
              <a:solidFill>
                <a:schemeClr val="lt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de" dirty="0">
                <a:solidFill>
                  <a:schemeClr val="lt1"/>
                </a:solidFill>
              </a:rPr>
              <a:t>Informationsaustausch zwischen WebSocket Client und Unity Client über Dateien</a:t>
            </a:r>
          </a:p>
        </p:txBody>
      </p:sp>
      <p:sp>
        <p:nvSpPr>
          <p:cNvPr id="235" name="Google Shape;235;p25"/>
          <p:cNvSpPr/>
          <p:nvPr/>
        </p:nvSpPr>
        <p:spPr>
          <a:xfrm>
            <a:off x="6126696" y="1132263"/>
            <a:ext cx="2654100" cy="2441700"/>
          </a:xfrm>
          <a:prstGeom prst="rect">
            <a:avLst/>
          </a:prstGeom>
          <a:noFill/>
          <a:ln w="28575" cap="flat" cmpd="sng">
            <a:solidFill>
              <a:srgbClr val="1E3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5"/>
          <p:cNvSpPr/>
          <p:nvPr/>
        </p:nvSpPr>
        <p:spPr>
          <a:xfrm>
            <a:off x="4785250" y="1132275"/>
            <a:ext cx="1341600" cy="2441700"/>
          </a:xfrm>
          <a:prstGeom prst="rect">
            <a:avLst/>
          </a:prstGeom>
          <a:noFill/>
          <a:ln w="28575" cap="flat" cmpd="sng">
            <a:solidFill>
              <a:srgbClr val="1E3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7" name="Google Shape;2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450" y="2419315"/>
            <a:ext cx="1185474" cy="91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5249" y="2389368"/>
            <a:ext cx="873013" cy="840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5249" y="1368667"/>
            <a:ext cx="873014" cy="703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51525" y="2487143"/>
            <a:ext cx="740388" cy="813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89463" y="1264044"/>
            <a:ext cx="991546" cy="8135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2" name="Google Shape;242;p25"/>
          <p:cNvCxnSpPr/>
          <p:nvPr/>
        </p:nvCxnSpPr>
        <p:spPr>
          <a:xfrm rot="10800000" flipH="1">
            <a:off x="7435959" y="3022977"/>
            <a:ext cx="541500" cy="53100"/>
          </a:xfrm>
          <a:prstGeom prst="straightConnector1">
            <a:avLst/>
          </a:prstGeom>
          <a:noFill/>
          <a:ln w="28575" cap="flat" cmpd="sng">
            <a:solidFill>
              <a:srgbClr val="1E3050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243" name="Google Shape;243;p25"/>
          <p:cNvCxnSpPr>
            <a:stCxn id="244" idx="1"/>
          </p:cNvCxnSpPr>
          <p:nvPr/>
        </p:nvCxnSpPr>
        <p:spPr>
          <a:xfrm rot="10800000">
            <a:off x="5546357" y="3080331"/>
            <a:ext cx="1088100" cy="96600"/>
          </a:xfrm>
          <a:prstGeom prst="straightConnector1">
            <a:avLst/>
          </a:prstGeom>
          <a:noFill/>
          <a:ln w="28575" cap="flat" cmpd="sng">
            <a:solidFill>
              <a:srgbClr val="1E3050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245" name="Google Shape;245;p25"/>
          <p:cNvCxnSpPr/>
          <p:nvPr/>
        </p:nvCxnSpPr>
        <p:spPr>
          <a:xfrm rot="10800000" flipH="1">
            <a:off x="5708062" y="1770459"/>
            <a:ext cx="1125000" cy="207000"/>
          </a:xfrm>
          <a:prstGeom prst="straightConnector1">
            <a:avLst/>
          </a:prstGeom>
          <a:noFill/>
          <a:ln w="28575" cap="flat" cmpd="sng">
            <a:solidFill>
              <a:srgbClr val="1E3050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246" name="Google Shape;246;p25"/>
          <p:cNvSpPr txBox="1"/>
          <p:nvPr/>
        </p:nvSpPr>
        <p:spPr>
          <a:xfrm>
            <a:off x="6724705" y="1963012"/>
            <a:ext cx="828000" cy="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1E3050"/>
                </a:solidFill>
                <a:latin typeface="Roboto"/>
                <a:ea typeface="Roboto"/>
                <a:cs typeface="Roboto"/>
                <a:sym typeface="Roboto"/>
              </a:rPr>
              <a:t>Websocket</a:t>
            </a:r>
            <a:endParaRPr sz="1000">
              <a:solidFill>
                <a:srgbClr val="1E3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5"/>
          <p:cNvSpPr txBox="1"/>
          <p:nvPr/>
        </p:nvSpPr>
        <p:spPr>
          <a:xfrm>
            <a:off x="6634457" y="3150381"/>
            <a:ext cx="1125000" cy="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1E3050"/>
                </a:solidFill>
                <a:latin typeface="Roboto"/>
                <a:ea typeface="Roboto"/>
                <a:cs typeface="Roboto"/>
                <a:sym typeface="Roboto"/>
              </a:rPr>
              <a:t>Webserver</a:t>
            </a:r>
            <a:endParaRPr sz="1000">
              <a:solidFill>
                <a:srgbClr val="1E3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25"/>
          <p:cNvSpPr txBox="1"/>
          <p:nvPr/>
        </p:nvSpPr>
        <p:spPr>
          <a:xfrm>
            <a:off x="7918977" y="3203504"/>
            <a:ext cx="796200" cy="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1E3050"/>
                </a:solidFill>
                <a:latin typeface="Roboto"/>
                <a:ea typeface="Roboto"/>
                <a:cs typeface="Roboto"/>
                <a:sym typeface="Roboto"/>
              </a:rPr>
              <a:t>Datenbank</a:t>
            </a:r>
            <a:endParaRPr sz="1000">
              <a:solidFill>
                <a:srgbClr val="1E3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5"/>
          <p:cNvSpPr txBox="1"/>
          <p:nvPr/>
        </p:nvSpPr>
        <p:spPr>
          <a:xfrm>
            <a:off x="4956414" y="3099259"/>
            <a:ext cx="828000" cy="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1E3050"/>
                </a:solidFill>
                <a:latin typeface="Roboto"/>
                <a:ea typeface="Roboto"/>
                <a:cs typeface="Roboto"/>
                <a:sym typeface="Roboto"/>
              </a:rPr>
              <a:t>Unity-Client</a:t>
            </a:r>
            <a:endParaRPr sz="1000">
              <a:solidFill>
                <a:srgbClr val="1E3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25"/>
          <p:cNvSpPr txBox="1"/>
          <p:nvPr/>
        </p:nvSpPr>
        <p:spPr>
          <a:xfrm>
            <a:off x="4800375" y="1933775"/>
            <a:ext cx="1405200" cy="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1E3050"/>
                </a:solidFill>
                <a:latin typeface="Roboto"/>
                <a:ea typeface="Roboto"/>
                <a:cs typeface="Roboto"/>
                <a:sym typeface="Roboto"/>
              </a:rPr>
              <a:t>Konsolen Programm</a:t>
            </a:r>
            <a:endParaRPr sz="1000">
              <a:solidFill>
                <a:srgbClr val="1E3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25"/>
          <p:cNvSpPr txBox="1"/>
          <p:nvPr/>
        </p:nvSpPr>
        <p:spPr>
          <a:xfrm>
            <a:off x="5058932" y="1130500"/>
            <a:ext cx="950100" cy="1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>
                <a:solidFill>
                  <a:srgbClr val="1E3050"/>
                </a:solidFill>
                <a:latin typeface="Roboto"/>
                <a:ea typeface="Roboto"/>
                <a:cs typeface="Roboto"/>
                <a:sym typeface="Roboto"/>
              </a:rPr>
              <a:t>Desktop</a:t>
            </a:r>
            <a:endParaRPr sz="1500" b="1">
              <a:solidFill>
                <a:srgbClr val="1E3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5"/>
          <p:cNvSpPr txBox="1"/>
          <p:nvPr/>
        </p:nvSpPr>
        <p:spPr>
          <a:xfrm>
            <a:off x="7552699" y="1188082"/>
            <a:ext cx="1125000" cy="1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>
                <a:solidFill>
                  <a:srgbClr val="1E3050"/>
                </a:solidFill>
                <a:latin typeface="Roboto"/>
                <a:ea typeface="Roboto"/>
                <a:cs typeface="Roboto"/>
                <a:sym typeface="Roboto"/>
              </a:rPr>
              <a:t>Server</a:t>
            </a:r>
            <a:endParaRPr sz="1500" b="1">
              <a:solidFill>
                <a:srgbClr val="1E3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2" name="Google Shape;252;p25"/>
          <p:cNvCxnSpPr/>
          <p:nvPr/>
        </p:nvCxnSpPr>
        <p:spPr>
          <a:xfrm>
            <a:off x="5185386" y="2140844"/>
            <a:ext cx="84900" cy="424500"/>
          </a:xfrm>
          <a:prstGeom prst="straightConnector1">
            <a:avLst/>
          </a:prstGeom>
          <a:noFill/>
          <a:ln w="28575" cap="flat" cmpd="sng">
            <a:solidFill>
              <a:srgbClr val="1E305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53" name="Google Shape;253;p25"/>
          <p:cNvCxnSpPr/>
          <p:nvPr/>
        </p:nvCxnSpPr>
        <p:spPr>
          <a:xfrm rot="-5400000">
            <a:off x="7441353" y="2342710"/>
            <a:ext cx="228000" cy="185700"/>
          </a:xfrm>
          <a:prstGeom prst="curvedConnector3">
            <a:avLst>
              <a:gd name="adj1" fmla="val 6981"/>
            </a:avLst>
          </a:prstGeom>
          <a:noFill/>
          <a:ln w="28575" cap="flat" cmpd="sng">
            <a:solidFill>
              <a:srgbClr val="1E305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4" name="Google Shape;254;p25"/>
          <p:cNvCxnSpPr/>
          <p:nvPr/>
        </p:nvCxnSpPr>
        <p:spPr>
          <a:xfrm rot="-5400000" flipH="1">
            <a:off x="7385501" y="2069221"/>
            <a:ext cx="307800" cy="217500"/>
          </a:xfrm>
          <a:prstGeom prst="curvedConnector3">
            <a:avLst>
              <a:gd name="adj1" fmla="val 12068"/>
            </a:avLst>
          </a:prstGeom>
          <a:noFill/>
          <a:ln w="28575" cap="flat" cmpd="sng">
            <a:solidFill>
              <a:srgbClr val="1E3050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255" name="Google Shape;25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12</a:t>
            </a:fld>
            <a:endParaRPr/>
          </a:p>
        </p:txBody>
      </p:sp>
      <p:pic>
        <p:nvPicPr>
          <p:cNvPr id="3" name="Grafik 2" descr="Dokument Silhouette">
            <a:extLst>
              <a:ext uri="{FF2B5EF4-FFF2-40B4-BE49-F238E27FC236}">
                <a16:creationId xmlns:a16="http://schemas.microsoft.com/office/drawing/2014/main" id="{5953570A-D0B3-9A8B-091E-4F4693D8C2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1902" y="2520152"/>
            <a:ext cx="605657" cy="605657"/>
          </a:xfrm>
          <a:prstGeom prst="rect">
            <a:avLst/>
          </a:prstGeom>
        </p:spPr>
      </p:pic>
      <p:pic>
        <p:nvPicPr>
          <p:cNvPr id="4" name="Grafik 3" descr="Dokument Silhouette">
            <a:extLst>
              <a:ext uri="{FF2B5EF4-FFF2-40B4-BE49-F238E27FC236}">
                <a16:creationId xmlns:a16="http://schemas.microsoft.com/office/drawing/2014/main" id="{11BFBEB5-F116-599A-4977-559A8F04B9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37909" y="2695059"/>
            <a:ext cx="605657" cy="605657"/>
          </a:xfrm>
          <a:prstGeom prst="rect">
            <a:avLst/>
          </a:prstGeom>
        </p:spPr>
      </p:pic>
      <p:pic>
        <p:nvPicPr>
          <p:cNvPr id="5" name="Grafik 4" descr="Dokument Silhouette">
            <a:extLst>
              <a:ext uri="{FF2B5EF4-FFF2-40B4-BE49-F238E27FC236}">
                <a16:creationId xmlns:a16="http://schemas.microsoft.com/office/drawing/2014/main" id="{73E01EDD-356C-92F5-B1E2-EF746BAF46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22462" y="2565344"/>
            <a:ext cx="605657" cy="6056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018 0.00308 L 0.00018 0.00308 C -0.00017 0.00864 0.00018 0.01481 -0.00052 0.02037 C -0.00104 0.02469 -0.00243 0.0287 -0.0033 0.03271 C -0.00677 0.04753 -0.00191 0.02746 -0.00625 0.0429 C -0.00659 0.04382 -0.00642 0.04506 -0.00677 0.04598 C -0.00781 0.04814 -0.00902 0.04814 -0.01024 0.04907 C -0.01111 0.04969 -0.0118 0.05061 -0.01267 0.05123 C -0.01336 0.05154 -0.01423 0.05185 -0.01493 0.05216 C -0.02048 0.05493 -0.00989 0.05092 -0.02309 0.05524 C -0.02569 0.05802 -0.02586 0.05864 -0.02882 0.06049 C -0.02951 0.0608 -0.03038 0.06111 -0.03107 0.06142 C -0.03472 0.06265 -0.03646 0.06265 -0.04027 0.06358 C -0.04461 0.06296 -0.04878 0.06296 -0.05312 0.06234 C -0.05399 0.06234 -0.05503 0.06172 -0.0559 0.06142 C -0.05711 0.06111 -0.05833 0.0608 -0.05937 0.06049 C -0.06059 0.05956 -0.06163 0.05895 -0.06284 0.05833 C -0.06892 0.05524 -0.07187 0.05432 -0.07725 0.05216 C -0.07795 0.05154 -0.07847 0.0503 -0.07899 0.05 C -0.08038 0.04938 -0.08194 0.05 -0.08316 0.04907 C -0.08524 0.04722 -0.08663 0.0429 -0.08889 0.04197 C -0.09218 0.04043 -0.09045 0.04135 -0.09409 0.03888 C -0.09618 0.0358 -0.09757 0.03425 -0.0993 0.03055 C -0.10191 0.0253 -0.09878 0.02932 -0.10225 0.02561 C -0.10243 0.02407 -0.10243 0.02253 -0.10277 0.02129 C -0.1033 0.01944 -0.1059 0.0145 -0.10677 0.01327 C -0.11146 0.0074 -0.10694 0.01512 -0.10902 0.01111 " pathEditMode="relative" ptsTypes="AAAAAAAAAAAAAAAAAAAAAAAAAAA">
                                      <p:cBhvr>
                                        <p:cTn id="5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0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33 0.00092 L -0.0033 0.00092 C -0.00226 0.00432 -0.00104 0.0074 -2.77778E-7 0.01111 C 0.00069 0.01296 0.00087 0.01635 0.00122 0.01821 C 0.00226 0.02314 0.00521 0.02932 0.00642 0.03271 C 0.00677 0.03364 0.00712 0.03487 0.00764 0.0358 C 0.01129 0.04228 0.01059 0.04135 0.01458 0.04691 C 0.01528 0.04814 0.01615 0.04907 0.01684 0.05 C 0.01736 0.05092 0.01806 0.05154 0.01858 0.05216 C 0.02934 0.06728 0.02083 0.0574 0.02847 0.0645 C 0.02934 0.06543 0.03021 0.06697 0.03125 0.06759 C 0.03229 0.06821 0.03316 0.06821 0.0342 0.06851 C 0.03611 0.06944 0.03802 0.07037 0.03993 0.0716 C 0.04115 0.07253 0.04219 0.07407 0.0434 0.07469 C 0.04688 0.07716 0.04757 0.07685 0.05087 0.07777 C 0.05434 0.07901 0.06319 0.08302 0.06545 0.08395 C 0.07743 0.09043 0.06493 0.08426 0.07691 0.08919 C 0.08767 0.09382 0.07344 0.08888 0.08629 0.09321 C 0.09028 0.09475 0.09184 0.09475 0.09653 0.09537 C 0.10556 0.09938 0.09879 0.09691 0.11337 0.09845 C 0.11563 0.09876 0.11806 0.09938 0.12031 0.09938 L 0.16198 0.10154 C 0.16267 0.10185 0.16337 0.10277 0.16424 0.10247 C 0.16979 0.10216 0.17639 0.10185 0.18212 0.09938 C 0.18455 0.09845 0.18681 0.09814 0.18906 0.09629 C 0.19323 0.09351 0.19097 0.09475 0.19601 0.09321 C 0.1967 0.09259 0.19757 0.09166 0.19826 0.09135 C 0.19948 0.09074 0.20069 0.09074 0.20174 0.09012 C 0.20278 0.08981 0.2059 0.08888 0.20694 0.08827 C 0.20799 0.08765 0.20885 0.08672 0.2099 0.08611 C 0.21059 0.0858 0.21146 0.08549 0.21215 0.08518 C 0.21337 0.08456 0.21441 0.08364 0.21563 0.08302 C 0.21684 0.0824 0.21858 0.08179 0.21979 0.08086 C 0.22049 0.08055 0.22118 0.07963 0.22205 0.07901 C 0.22361 0.07777 0.225 0.07747 0.22674 0.07685 " pathEditMode="relative" ptsTypes="AAAAAAAAAAAAAAAAAAAAAAAAAAAAAAAAAAA">
                                      <p:cBhvr>
                                        <p:cTn id="6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22795 0.07901 L 0.22795 0.07901 C 0.23611 0.07932 0.24444 0.08055 0.25278 0.07993 C 0.25764 0.07963 0.26858 0.07314 0.2724 0.06975 C 0.27778 0.0645 0.28281 0.05802 0.28802 0.05216 C 0.29045 0.04228 0.29358 0.03271 0.29549 0.02253 C 0.29705 0.01388 0.29688 0.00463 0.29774 -0.00432 C 0.30104 -0.03889 0.30087 -0.03457 0.3059 -0.07315 C 0.30799 -0.10772 0.31042 -0.14321 0.3099 -0.17809 C 0.30972 -0.19445 0.30885 -0.21142 0.30642 -0.22747 C 0.30434 -0.24136 0.30104 -0.25525 0.2967 -0.2676 C 0.2941 -0.27408 0.28629 -0.28272 0.28629 -0.28272 " pathEditMode="relative" ptsTypes="AAAAAAAAAAAA">
                                      <p:cBhvr>
                                        <p:cTn id="6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28455 -0.28581 L 0.28455 -0.28581 C 0.28281 -0.28642 0.2809 -0.28704 0.27934 -0.28797 C 0.27847 -0.28828 0.27778 -0.28951 0.27691 -0.28982 C 0.27569 -0.29074 0.27431 -0.29136 0.27292 -0.29198 C 0.26979 -0.29568 0.2724 -0.29321 0.26771 -0.29507 C 0.26632 -0.29568 0.2651 -0.29661 0.26372 -0.29723 C 0.26094 -0.29784 0.25434 -0.29939 0.25087 -0.3 C 0.24184 -0.29939 0.22691 -0.29877 0.21684 -0.29599 C 0.21545 -0.29568 0.21406 -0.29537 0.21285 -0.29507 C 0.21129 -0.29445 0.20972 -0.29352 0.20816 -0.29291 C 0.20451 -0.29198 0.20052 -0.29105 0.19722 -0.28982 C 0.19618 -0.28951 0.19531 -0.2892 0.19427 -0.28889 C 0.19288 -0.28858 0.19149 -0.28828 0.19028 -0.28797 C 0.18906 -0.28766 0.18785 -0.28735 0.18681 -0.28673 C 0.18576 -0.28612 0.1849 -0.2855 0.18385 -0.28488 C 0.17396 -0.27902 0.18646 -0.28735 0.17465 -0.27963 C 0.16476 -0.27346 0.16875 -0.2747 0.15729 -0.27037 C 0.15573 -0.27007 0.15417 -0.27007 0.1526 -0.26945 C 0.15087 -0.26883 0.14913 -0.26791 0.1474 -0.26729 C 0.14583 -0.26698 0.14427 -0.26698 0.14288 -0.26636 C 0.13819 -0.26513 0.13073 -0.26235 0.12552 -0.26019 C 0.1224 -0.25895 0.11927 -0.2571 0.11615 -0.25618 C 0.1059 -0.25309 0.11875 -0.2571 0.1099 -0.25402 C 0.10868 -0.25371 0.10747 -0.2534 0.10642 -0.25309 C 0.10451 -0.25247 0.10243 -0.25186 0.10052 -0.25093 C 0.1 -0.25093 0.09948 -0.25031 0.09879 -0.25 C 0.09809 -0.2497 0.09653 -0.24908 0.09653 -0.24908 L 0.07986 -0.24476 " pathEditMode="relative" ptsTypes="AAAAAAAAAAAAAAAAAAAAAAAAAAAAA">
                                      <p:cBhvr>
                                        <p:cTn id="7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8455 -0.24784 L 0.08455 -0.24784 C 0.08247 -0.24692 0.08056 -0.2463 0.07865 -0.24476 C 0.07656 -0.24352 0.07431 -0.23982 0.07292 -0.23673 C 0.0724 -0.2355 0.07222 -0.23395 0.0717 -0.23272 C 0.07135 -0.23149 0.07101 -0.23056 0.07049 -0.22932 C 0.06927 -0.22007 0.07118 -0.23149 0.06771 -0.22007 C 0.06476 -0.21081 0.06979 -0.22099 0.06528 -0.21297 C 0.06493 -0.20988 0.06458 -0.20679 0.06424 -0.20371 C 0.06372 -0.20031 0.06285 -0.19692 0.0625 -0.19352 C 0.06181 -0.1892 0.06094 -0.17902 0.06076 -0.17377 C 0.06024 -0.16389 0.05955 -0.14414 0.05955 -0.14414 C 0.05938 -0.125 0.05885 -0.10556 0.05903 -0.08642 C 0.05903 -0.06328 0.06007 -0.03982 0.06007 -0.01636 " pathEditMode="relative" ptsTypes="AAAAAAAAAAAAAA">
                                      <p:cBhvr>
                                        <p:cTn id="8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"/>
                            </p:stCondLst>
                            <p:childTnLst>
                              <p:par>
                                <p:cTn id="83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50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000"/>
                            </p:stCondLst>
                            <p:childTnLst>
                              <p:par>
                                <p:cTn id="89" presetID="0" presetClass="path" presetSubtype="0" accel="50000" decel="5000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434 0.01389 L 0.00434 0.01389 C 0.00347 0.01821 0.00261 0.02284 0.00191 0.02716 C 0.00156 0.02932 0.00174 0.03148 0.00139 0.03333 C 0.00052 0.03796 -0.00087 0.04197 -0.0026 0.04568 C -0.0033 0.04691 -0.00382 0.04784 -0.00434 0.04876 C -0.00503 0.04969 -0.0059 0.05 -0.00677 0.05092 C -0.00729 0.05154 -0.00781 0.05247 -0.00851 0.05308 C -0.00937 0.05339 -0.01041 0.05339 -0.01128 0.05401 C -0.02118 0.05987 -0.01285 0.0574 -0.02344 0.05926 C -0.0276 0.05864 -0.0316 0.05895 -0.03559 0.05802 C -0.03698 0.05771 -0.0434 0.05154 -0.04427 0.05092 C -0.04601 0.04969 -0.04774 0.04907 -0.04948 0.04784 C -0.05087 0.0466 -0.05208 0.04475 -0.05347 0.04382 C -0.05486 0.04259 -0.05625 0.04228 -0.05764 0.04166 C -0.06406 0.03765 -0.05729 0.04105 -0.06285 0.03858 C -0.06666 0.03333 -0.06354 0.03703 -0.06857 0.03333 C -0.07083 0.03179 -0.07309 0.02994 -0.07552 0.02839 C -0.07934 0.02561 -0.0868 0.0216 -0.09114 0.0179 C -0.09219 0.01697 -0.09288 0.01574 -0.09392 0.01481 C -0.09531 0.01389 -0.0967 0.01389 -0.09809 0.01296 C -0.10156 0.01018 -0.10469 0.00617 -0.10851 0.00463 C -0.11024 0.00401 -0.11198 0.00339 -0.11354 0.00247 C -0.11562 0.00154 -0.11528 0.00247 -0.11528 0.00061 " pathEditMode="relative" ptsTypes="AAAAAAAAAAAAAAAAAAAAAAAA">
                                      <p:cBhvr>
                                        <p:cTn id="9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200"/>
                            </p:stCondLst>
                            <p:childTnLst>
                              <p:par>
                                <p:cTn id="92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 animBg="1"/>
      <p:bldP spid="236" grpId="0" animBg="1"/>
      <p:bldP spid="246" grpId="0"/>
      <p:bldP spid="244" grpId="0"/>
      <p:bldP spid="247" grpId="0"/>
      <p:bldP spid="248" grpId="0"/>
      <p:bldP spid="249" grpId="0"/>
      <p:bldP spid="250" grpId="0"/>
      <p:bldP spid="25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Kommunikation</a:t>
            </a:r>
            <a:endParaRPr/>
          </a:p>
        </p:txBody>
      </p:sp>
      <p:sp>
        <p:nvSpPr>
          <p:cNvPr id="261" name="Google Shape;261;p26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A237E"/>
              </a:buClr>
              <a:buSzPts val="1300"/>
              <a:buChar char="●"/>
            </a:pPr>
            <a:r>
              <a:rPr lang="de" dirty="0">
                <a:solidFill>
                  <a:srgbClr val="1A237E"/>
                </a:solidFill>
              </a:rPr>
              <a:t>Zur Minimierung von Aufrufen wird der Benutzername beim Anmelden am Websocket Server zur Überprüfung mit gesendet </a:t>
            </a:r>
            <a:endParaRPr dirty="0">
              <a:solidFill>
                <a:srgbClr val="1A237E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A237E"/>
              </a:buClr>
              <a:buSzPts val="1300"/>
              <a:buChar char="●"/>
            </a:pPr>
            <a:r>
              <a:rPr lang="de" dirty="0">
                <a:solidFill>
                  <a:srgbClr val="1A237E"/>
                </a:solidFill>
              </a:rPr>
              <a:t>Transfer Klassen für Karten und Figur Objekte</a:t>
            </a:r>
            <a:endParaRPr dirty="0">
              <a:solidFill>
                <a:srgbClr val="1A237E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A237E"/>
              </a:buClr>
              <a:buSzPts val="1300"/>
              <a:buChar char="●"/>
            </a:pPr>
            <a:r>
              <a:rPr lang="de" dirty="0">
                <a:solidFill>
                  <a:srgbClr val="1A237E"/>
                </a:solidFill>
              </a:rPr>
              <a:t>Jede Figur hat einen eindeutigen Schlüssel um wiedererkennbar zu sein</a:t>
            </a:r>
            <a:endParaRPr dirty="0">
              <a:solidFill>
                <a:srgbClr val="1A237E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A237E"/>
              </a:buClr>
              <a:buSzPts val="1300"/>
              <a:buChar char="●"/>
            </a:pPr>
            <a:r>
              <a:rPr lang="de" dirty="0">
                <a:solidFill>
                  <a:srgbClr val="1A237E"/>
                </a:solidFill>
              </a:rPr>
              <a:t>Clients authentifizieren sich mit seinem SessionKey</a:t>
            </a:r>
            <a:endParaRPr dirty="0">
              <a:solidFill>
                <a:srgbClr val="1A237E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3F51B5"/>
              </a:buClr>
              <a:buSzPts val="1100"/>
              <a:buChar char="○"/>
            </a:pPr>
            <a:r>
              <a:rPr lang="de" dirty="0">
                <a:solidFill>
                  <a:srgbClr val="3F51B5"/>
                </a:solidFill>
              </a:rPr>
              <a:t>so wird der Client der die änderung erstellte nicht informiert</a:t>
            </a:r>
            <a:endParaRPr dirty="0">
              <a:solidFill>
                <a:srgbClr val="3F51B5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3F51B5"/>
              </a:buClr>
              <a:buSzPts val="1100"/>
              <a:buChar char="○"/>
            </a:pPr>
            <a:r>
              <a:rPr lang="de" dirty="0">
                <a:solidFill>
                  <a:srgbClr val="3F51B5"/>
                </a:solidFill>
              </a:rPr>
              <a:t>alle anderen werden über den WebSocket informiert</a:t>
            </a:r>
            <a:endParaRPr dirty="0">
              <a:solidFill>
                <a:srgbClr val="3F51B5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3F51B5"/>
              </a:buClr>
              <a:buSzPts val="1100"/>
              <a:buChar char="○"/>
            </a:pPr>
            <a:r>
              <a:rPr lang="de" dirty="0">
                <a:solidFill>
                  <a:srgbClr val="3F51B5"/>
                </a:solidFill>
              </a:rPr>
              <a:t>So kann sichergestellt werden, dass der Webserver nicht einfach so manipuliert wird</a:t>
            </a:r>
            <a:endParaRPr dirty="0">
              <a:solidFill>
                <a:srgbClr val="3F51B5"/>
              </a:solidFill>
            </a:endParaRPr>
          </a:p>
        </p:txBody>
      </p:sp>
      <p:sp>
        <p:nvSpPr>
          <p:cNvPr id="262" name="Google Shape;26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7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1A237E"/>
                </a:solidFill>
              </a:rPr>
              <a:t>Ende</a:t>
            </a:r>
            <a:endParaRPr>
              <a:solidFill>
                <a:srgbClr val="1A237E"/>
              </a:solidFill>
            </a:endParaRPr>
          </a:p>
        </p:txBody>
      </p:sp>
      <p:sp>
        <p:nvSpPr>
          <p:cNvPr id="268" name="Google Shape;268;p27"/>
          <p:cNvSpPr txBox="1">
            <a:spLocks noGrp="1"/>
          </p:cNvSpPr>
          <p:nvPr>
            <p:ph type="subTitle" idx="1"/>
          </p:nvPr>
        </p:nvSpPr>
        <p:spPr>
          <a:xfrm>
            <a:off x="311700" y="1150485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Fragen würden uns freuen!</a:t>
            </a:r>
            <a:endParaRPr/>
          </a:p>
        </p:txBody>
      </p:sp>
      <p:sp>
        <p:nvSpPr>
          <p:cNvPr id="269" name="Google Shape;26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14</a:t>
            </a:fld>
            <a:endParaRPr/>
          </a:p>
        </p:txBody>
      </p:sp>
      <p:sp>
        <p:nvSpPr>
          <p:cNvPr id="270" name="Google Shape;270;p27"/>
          <p:cNvSpPr txBox="1"/>
          <p:nvPr/>
        </p:nvSpPr>
        <p:spPr>
          <a:xfrm>
            <a:off x="266175" y="2309475"/>
            <a:ext cx="450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613" y="2698675"/>
            <a:ext cx="3971963" cy="2146525"/>
          </a:xfrm>
          <a:prstGeom prst="rect">
            <a:avLst/>
          </a:prstGeom>
          <a:noFill/>
          <a:ln>
            <a:noFill/>
          </a:ln>
          <a:effectLst>
            <a:outerShdw blurRad="57150" dist="95250" dir="3360000" algn="bl" rotWithShape="0">
              <a:srgbClr val="000000">
                <a:alpha val="56000"/>
              </a:srgbClr>
            </a:outerShdw>
          </a:effectLst>
        </p:spPr>
      </p:pic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Einleitung</a:t>
            </a:r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414750" y="1528975"/>
            <a:ext cx="39627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b="1" dirty="0">
                <a:solidFill>
                  <a:srgbClr val="1A237E"/>
                </a:solidFill>
                <a:latin typeface="Roboto"/>
                <a:ea typeface="Roboto"/>
                <a:cs typeface="Roboto"/>
                <a:sym typeface="Roboto"/>
              </a:rPr>
              <a:t>Ziel:</a:t>
            </a:r>
            <a:endParaRPr sz="1600" b="1" dirty="0">
              <a:solidFill>
                <a:srgbClr val="1A23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3F51B5"/>
                </a:solidFill>
                <a:latin typeface="Roboto"/>
                <a:ea typeface="Roboto"/>
                <a:cs typeface="Roboto"/>
                <a:sym typeface="Roboto"/>
              </a:rPr>
              <a:t>2D basiertes TTRPG DnD in 3D bringen</a:t>
            </a:r>
            <a:endParaRPr sz="1600" dirty="0">
              <a:solidFill>
                <a:srgbClr val="3F51B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4">
            <a:alphaModFix/>
          </a:blip>
          <a:srcRect l="19042" t="19044" r="2074" b="4990"/>
          <a:stretch/>
        </p:blipFill>
        <p:spPr>
          <a:xfrm>
            <a:off x="4830325" y="2698675"/>
            <a:ext cx="3962698" cy="2146524"/>
          </a:xfrm>
          <a:prstGeom prst="rect">
            <a:avLst/>
          </a:prstGeom>
          <a:noFill/>
          <a:ln>
            <a:noFill/>
          </a:ln>
          <a:effectLst>
            <a:outerShdw blurRad="57150" dist="95250" dir="3360000" algn="bl" rotWithShape="0">
              <a:srgbClr val="000000">
                <a:alpha val="56000"/>
              </a:srgbClr>
            </a:outerShdw>
          </a:effectLst>
        </p:spPr>
      </p:pic>
      <p:sp>
        <p:nvSpPr>
          <p:cNvPr id="82" name="Google Shape;82;p15"/>
          <p:cNvSpPr txBox="1"/>
          <p:nvPr/>
        </p:nvSpPr>
        <p:spPr>
          <a:xfrm>
            <a:off x="78950" y="2378150"/>
            <a:ext cx="4509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 dirty="0">
                <a:solidFill>
                  <a:srgbClr val="1A237E"/>
                </a:solidFill>
                <a:latin typeface="Roboto"/>
                <a:ea typeface="Roboto"/>
                <a:cs typeface="Roboto"/>
                <a:sym typeface="Roboto"/>
              </a:rPr>
              <a:t>Roll20:</a:t>
            </a:r>
            <a:r>
              <a:rPr lang="de" sz="15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" sz="1500" dirty="0">
                <a:solidFill>
                  <a:srgbClr val="3F51B5"/>
                </a:solidFill>
                <a:latin typeface="Roboto"/>
                <a:ea typeface="Roboto"/>
                <a:cs typeface="Roboto"/>
                <a:sym typeface="Roboto"/>
              </a:rPr>
              <a:t>Standart Software für 2D Maps</a:t>
            </a:r>
            <a:endParaRPr sz="1500" dirty="0">
              <a:solidFill>
                <a:srgbClr val="3F51B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4686175" y="2378150"/>
            <a:ext cx="4251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 dirty="0">
                <a:solidFill>
                  <a:srgbClr val="1A237E"/>
                </a:solidFill>
                <a:latin typeface="Roboto"/>
                <a:ea typeface="Roboto"/>
                <a:cs typeface="Roboto"/>
                <a:sym typeface="Roboto"/>
              </a:rPr>
              <a:t>Int-5:</a:t>
            </a:r>
            <a:r>
              <a:rPr lang="de" sz="15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" sz="1500" dirty="0">
                <a:solidFill>
                  <a:srgbClr val="3F51B5"/>
                </a:solidFill>
                <a:latin typeface="Roboto"/>
                <a:ea typeface="Roboto"/>
                <a:cs typeface="Roboto"/>
                <a:sym typeface="Roboto"/>
              </a:rPr>
              <a:t>Unsere Software für 3D Maps</a:t>
            </a:r>
            <a:endParaRPr sz="1500" dirty="0">
              <a:solidFill>
                <a:srgbClr val="3F51B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Allgemeine Infos</a:t>
            </a:r>
            <a:endParaRPr/>
          </a:p>
        </p:txBody>
      </p:sp>
      <p:sp>
        <p:nvSpPr>
          <p:cNvPr id="90" name="Google Shape;90;p16"/>
          <p:cNvSpPr txBox="1"/>
          <p:nvPr/>
        </p:nvSpPr>
        <p:spPr>
          <a:xfrm>
            <a:off x="170750" y="1465500"/>
            <a:ext cx="409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427500" y="1410700"/>
            <a:ext cx="41445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 dirty="0">
                <a:solidFill>
                  <a:srgbClr val="1A237E"/>
                </a:solidFill>
                <a:latin typeface="Roboto"/>
                <a:ea typeface="Roboto"/>
                <a:cs typeface="Roboto"/>
                <a:sym typeface="Roboto"/>
              </a:rPr>
              <a:t>Aufgabenteilung:</a:t>
            </a:r>
            <a:endParaRPr sz="1500" b="1" dirty="0">
              <a:solidFill>
                <a:srgbClr val="1A23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dirty="0">
                <a:solidFill>
                  <a:srgbClr val="3F51B5"/>
                </a:solidFill>
                <a:latin typeface="Roboto"/>
                <a:ea typeface="Roboto"/>
                <a:cs typeface="Roboto"/>
                <a:sym typeface="Roboto"/>
              </a:rPr>
              <a:t>Backend - Johann Kaufmann</a:t>
            </a:r>
            <a:endParaRPr sz="1500" dirty="0">
              <a:solidFill>
                <a:srgbClr val="3F51B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dirty="0">
                <a:solidFill>
                  <a:srgbClr val="3F51B5"/>
                </a:solidFill>
                <a:latin typeface="Roboto"/>
                <a:ea typeface="Roboto"/>
                <a:cs typeface="Roboto"/>
                <a:sym typeface="Roboto"/>
              </a:rPr>
              <a:t>Server-Client Kommunikation - Andreas Albrecht</a:t>
            </a:r>
            <a:endParaRPr sz="1500" dirty="0">
              <a:solidFill>
                <a:srgbClr val="3F51B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dirty="0">
                <a:solidFill>
                  <a:srgbClr val="3F51B5"/>
                </a:solidFill>
                <a:latin typeface="Roboto"/>
                <a:ea typeface="Roboto"/>
                <a:cs typeface="Roboto"/>
                <a:sym typeface="Roboto"/>
              </a:rPr>
              <a:t>Frontend - Daniel Lekomzew</a:t>
            </a:r>
            <a:endParaRPr sz="1500" dirty="0">
              <a:solidFill>
                <a:srgbClr val="3F51B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 dirty="0">
                <a:solidFill>
                  <a:srgbClr val="1A237E"/>
                </a:solidFill>
                <a:latin typeface="Roboto"/>
                <a:ea typeface="Roboto"/>
                <a:cs typeface="Roboto"/>
                <a:sym typeface="Roboto"/>
              </a:rPr>
              <a:t>Datenbank:</a:t>
            </a:r>
            <a:endParaRPr sz="1500" b="1" dirty="0">
              <a:solidFill>
                <a:srgbClr val="1A23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dirty="0">
                <a:solidFill>
                  <a:srgbClr val="3F51B5"/>
                </a:solidFill>
                <a:latin typeface="Roboto"/>
                <a:ea typeface="Roboto"/>
                <a:cs typeface="Roboto"/>
                <a:sym typeface="Roboto"/>
              </a:rPr>
              <a:t>Sqlite</a:t>
            </a:r>
            <a:endParaRPr sz="1500" dirty="0">
              <a:solidFill>
                <a:srgbClr val="3F51B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4605150" y="1465500"/>
            <a:ext cx="3867300" cy="2723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 dirty="0">
                <a:solidFill>
                  <a:srgbClr val="1A237E"/>
                </a:solidFill>
                <a:latin typeface="Roboto"/>
                <a:ea typeface="Roboto"/>
                <a:cs typeface="Roboto"/>
                <a:sym typeface="Roboto"/>
              </a:rPr>
              <a:t>IDE: </a:t>
            </a:r>
            <a:endParaRPr sz="1500" b="1" dirty="0">
              <a:solidFill>
                <a:srgbClr val="1A23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dirty="0">
                <a:solidFill>
                  <a:srgbClr val="3F51B5"/>
                </a:solidFill>
                <a:latin typeface="Roboto"/>
                <a:ea typeface="Roboto"/>
                <a:cs typeface="Roboto"/>
                <a:sym typeface="Roboto"/>
              </a:rPr>
              <a:t>Rider/Visual Studio 2022</a:t>
            </a:r>
            <a:endParaRPr sz="1500" dirty="0">
              <a:solidFill>
                <a:srgbClr val="3F51B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3F51B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 dirty="0">
                <a:solidFill>
                  <a:srgbClr val="1A237E"/>
                </a:solidFill>
                <a:latin typeface="Roboto"/>
                <a:ea typeface="Roboto"/>
                <a:cs typeface="Roboto"/>
                <a:sym typeface="Roboto"/>
              </a:rPr>
              <a:t>Programmiersprache:</a:t>
            </a:r>
            <a:endParaRPr sz="1500" b="1" dirty="0">
              <a:solidFill>
                <a:srgbClr val="1A23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dirty="0">
                <a:solidFill>
                  <a:srgbClr val="3F51B5"/>
                </a:solidFill>
                <a:latin typeface="Roboto"/>
                <a:ea typeface="Roboto"/>
                <a:cs typeface="Roboto"/>
                <a:sym typeface="Roboto"/>
              </a:rPr>
              <a:t>C#</a:t>
            </a:r>
            <a:endParaRPr sz="1500" dirty="0">
              <a:solidFill>
                <a:srgbClr val="3F51B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rgbClr val="1A23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 dirty="0">
                <a:solidFill>
                  <a:srgbClr val="1A237E"/>
                </a:solidFill>
                <a:latin typeface="Roboto"/>
                <a:ea typeface="Roboto"/>
                <a:cs typeface="Roboto"/>
                <a:sym typeface="Roboto"/>
              </a:rPr>
              <a:t>Frontend:</a:t>
            </a:r>
            <a:endParaRPr sz="1500" b="1" dirty="0">
              <a:solidFill>
                <a:srgbClr val="1A23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dirty="0">
                <a:solidFill>
                  <a:srgbClr val="3F51B5"/>
                </a:solidFill>
                <a:latin typeface="Roboto"/>
                <a:ea typeface="Roboto"/>
                <a:cs typeface="Roboto"/>
                <a:sym typeface="Roboto"/>
              </a:rPr>
              <a:t>Unity</a:t>
            </a:r>
            <a:endParaRPr sz="1500" dirty="0">
              <a:solidFill>
                <a:srgbClr val="3F51B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2113775" y="4438900"/>
            <a:ext cx="450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3</a:t>
            </a:fld>
            <a:endParaRPr/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3825" y="1834083"/>
            <a:ext cx="357875" cy="35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14313" y="2460888"/>
            <a:ext cx="576901" cy="57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3500" y="2918974"/>
            <a:ext cx="984225" cy="46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 rotWithShape="1">
          <a:blip r:embed="rId6">
            <a:alphaModFix/>
          </a:blip>
          <a:srcRect r="66671"/>
          <a:stretch/>
        </p:blipFill>
        <p:spPr>
          <a:xfrm>
            <a:off x="6869688" y="3337125"/>
            <a:ext cx="466176" cy="5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Visual Studio – Wikipedia">
            <a:extLst>
              <a:ext uri="{FF2B5EF4-FFF2-40B4-BE49-F238E27FC236}">
                <a16:creationId xmlns:a16="http://schemas.microsoft.com/office/drawing/2014/main" id="{79879210-E236-A12A-5124-F4395CF95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825" y="1486662"/>
            <a:ext cx="357875" cy="35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/>
        </p:nvSpPr>
        <p:spPr>
          <a:xfrm>
            <a:off x="6890675" y="1332000"/>
            <a:ext cx="2209200" cy="3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dirty="0">
                <a:solidFill>
                  <a:srgbClr val="1A237E"/>
                </a:solidFill>
                <a:latin typeface="Roboto"/>
                <a:ea typeface="Roboto"/>
                <a:cs typeface="Roboto"/>
                <a:sym typeface="Roboto"/>
              </a:rPr>
              <a:t>Nach start des Programms im Hauptmenü.</a:t>
            </a:r>
            <a:endParaRPr sz="1500" dirty="0">
              <a:solidFill>
                <a:srgbClr val="1A23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 dirty="0">
                <a:solidFill>
                  <a:srgbClr val="3F51B5"/>
                </a:solidFill>
                <a:latin typeface="Roboto"/>
                <a:ea typeface="Roboto"/>
                <a:cs typeface="Roboto"/>
                <a:sym typeface="Roboto"/>
              </a:rPr>
              <a:t>Menüpunkte</a:t>
            </a:r>
            <a:endParaRPr sz="1500" b="1" dirty="0">
              <a:solidFill>
                <a:srgbClr val="3F51B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1A237E"/>
              </a:buClr>
              <a:buSzPts val="1500"/>
              <a:buFont typeface="Roboto"/>
              <a:buChar char="-"/>
            </a:pPr>
            <a:r>
              <a:rPr lang="de" sz="1500" i="1" dirty="0">
                <a:solidFill>
                  <a:srgbClr val="1A237E"/>
                </a:solidFill>
                <a:latin typeface="Roboto"/>
                <a:ea typeface="Roboto"/>
                <a:cs typeface="Roboto"/>
                <a:sym typeface="Roboto"/>
              </a:rPr>
              <a:t>Login</a:t>
            </a:r>
            <a:endParaRPr sz="1500" i="1" dirty="0">
              <a:solidFill>
                <a:srgbClr val="1A23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3F51B5"/>
                </a:solidFill>
                <a:latin typeface="Roboto"/>
                <a:ea typeface="Roboto"/>
                <a:cs typeface="Roboto"/>
                <a:sym typeface="Roboto"/>
              </a:rPr>
              <a:t>Beitreten der Session/Map</a:t>
            </a:r>
            <a:endParaRPr dirty="0">
              <a:solidFill>
                <a:srgbClr val="3F51B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1A237E"/>
              </a:buClr>
              <a:buSzPts val="1500"/>
              <a:buFont typeface="Roboto"/>
              <a:buChar char="-"/>
            </a:pPr>
            <a:r>
              <a:rPr lang="de" sz="1500" i="1" dirty="0">
                <a:solidFill>
                  <a:srgbClr val="1A237E"/>
                </a:solidFill>
                <a:latin typeface="Roboto"/>
                <a:ea typeface="Roboto"/>
                <a:cs typeface="Roboto"/>
                <a:sym typeface="Roboto"/>
              </a:rPr>
              <a:t>Settings</a:t>
            </a:r>
            <a:endParaRPr sz="1500" i="1" dirty="0">
              <a:solidFill>
                <a:srgbClr val="1A23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3F51B5"/>
                </a:solidFill>
                <a:latin typeface="Roboto"/>
                <a:ea typeface="Roboto"/>
                <a:cs typeface="Roboto"/>
                <a:sym typeface="Roboto"/>
              </a:rPr>
              <a:t>Einstellungen zur Auflösung</a:t>
            </a:r>
            <a:endParaRPr dirty="0">
              <a:solidFill>
                <a:srgbClr val="3F51B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3F51B5"/>
                </a:solidFill>
                <a:latin typeface="Roboto"/>
                <a:ea typeface="Roboto"/>
                <a:cs typeface="Roboto"/>
                <a:sym typeface="Roboto"/>
              </a:rPr>
              <a:t>/Grafik</a:t>
            </a:r>
            <a:endParaRPr dirty="0">
              <a:solidFill>
                <a:srgbClr val="3F51B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1A237E"/>
              </a:buClr>
              <a:buSzPts val="1500"/>
              <a:buFont typeface="Roboto"/>
              <a:buChar char="-"/>
            </a:pPr>
            <a:r>
              <a:rPr lang="de" sz="1500" i="1" dirty="0">
                <a:solidFill>
                  <a:srgbClr val="1A237E"/>
                </a:solidFill>
                <a:latin typeface="Roboto"/>
                <a:ea typeface="Roboto"/>
                <a:cs typeface="Roboto"/>
                <a:sym typeface="Roboto"/>
              </a:rPr>
              <a:t>Credits</a:t>
            </a:r>
            <a:endParaRPr sz="1500" i="1" dirty="0">
              <a:solidFill>
                <a:srgbClr val="1A237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1A237E"/>
              </a:buClr>
              <a:buSzPts val="1500"/>
              <a:buFont typeface="Roboto"/>
              <a:buChar char="-"/>
            </a:pPr>
            <a:r>
              <a:rPr lang="de" sz="1500" i="1" dirty="0">
                <a:solidFill>
                  <a:srgbClr val="1A237E"/>
                </a:solidFill>
                <a:latin typeface="Roboto"/>
                <a:ea typeface="Roboto"/>
                <a:cs typeface="Roboto"/>
                <a:sym typeface="Roboto"/>
              </a:rPr>
              <a:t>Exit</a:t>
            </a:r>
            <a:endParaRPr sz="1500" i="1" dirty="0">
              <a:solidFill>
                <a:srgbClr val="1A23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8649"/>
            <a:ext cx="6876805" cy="386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76975"/>
            <a:ext cx="6890670" cy="386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276972"/>
            <a:ext cx="6876800" cy="386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5" y="1276979"/>
            <a:ext cx="6870804" cy="386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276975"/>
            <a:ext cx="6883618" cy="386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1276976"/>
            <a:ext cx="6883625" cy="3865242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Hauptmenü</a:t>
            </a:r>
            <a:endParaRPr b="1"/>
          </a:p>
        </p:txBody>
      </p:sp>
      <p:sp>
        <p:nvSpPr>
          <p:cNvPr id="111" name="Google Shape;11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305300" y="500925"/>
            <a:ext cx="3706500" cy="6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Anlegen neuer Map</a:t>
            </a:r>
            <a:endParaRPr b="1"/>
          </a:p>
        </p:txBody>
      </p:sp>
      <p:sp>
        <p:nvSpPr>
          <p:cNvPr id="117" name="Google Shape;117;p18"/>
          <p:cNvSpPr txBox="1">
            <a:spLocks noGrp="1"/>
          </p:cNvSpPr>
          <p:nvPr>
            <p:ph type="body" idx="1"/>
          </p:nvPr>
        </p:nvSpPr>
        <p:spPr>
          <a:xfrm>
            <a:off x="305300" y="1147125"/>
            <a:ext cx="37065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600" b="1" dirty="0">
                <a:solidFill>
                  <a:schemeClr val="lt1"/>
                </a:solidFill>
              </a:rPr>
              <a:t>Wenn keine Map vorhanden:</a:t>
            </a:r>
            <a:endParaRPr sz="16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rgbClr val="D9D9D9"/>
                </a:solidFill>
              </a:rPr>
              <a:t>Im geöffnetem Popup kann neue Map erstellt werden.</a:t>
            </a:r>
            <a:endParaRPr sz="1600" dirty="0">
              <a:solidFill>
                <a:srgbClr val="D9D9D9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600" b="1" dirty="0">
                <a:solidFill>
                  <a:schemeClr val="lt1"/>
                </a:solidFill>
              </a:rPr>
              <a:t>Wenn Map vorhanden: </a:t>
            </a:r>
            <a:endParaRPr sz="16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de" sz="1600" dirty="0">
                <a:solidFill>
                  <a:srgbClr val="D9D9D9"/>
                </a:solidFill>
              </a:rPr>
              <a:t>Durch drücken auf “Change grid size” kann Popup wieder geöffnet werden</a:t>
            </a:r>
            <a:endParaRPr sz="1600" dirty="0">
              <a:solidFill>
                <a:srgbClr val="D9D9D9"/>
              </a:solidFill>
            </a:endParaRPr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7900" y="147397"/>
            <a:ext cx="1857025" cy="1044125"/>
          </a:xfrm>
          <a:prstGeom prst="rect">
            <a:avLst/>
          </a:prstGeom>
          <a:noFill/>
          <a:ln>
            <a:noFill/>
          </a:ln>
          <a:effectLst>
            <a:outerShdw blurRad="57150" dist="57150" dir="3300000" algn="bl" rotWithShape="0">
              <a:srgbClr val="000000">
                <a:alpha val="60000"/>
              </a:srgbClr>
            </a:outerShdw>
          </a:effectLst>
        </p:spPr>
      </p:pic>
      <p:pic>
        <p:nvPicPr>
          <p:cNvPr id="119" name="Google Shape;11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2319" y="4286269"/>
            <a:ext cx="4012500" cy="690700"/>
          </a:xfrm>
          <a:prstGeom prst="rect">
            <a:avLst/>
          </a:prstGeom>
          <a:noFill/>
          <a:ln>
            <a:noFill/>
          </a:ln>
          <a:effectLst>
            <a:outerShdw blurRad="57150" dist="66675" dir="3060000" algn="bl" rotWithShape="0">
              <a:srgbClr val="000000">
                <a:alpha val="57000"/>
              </a:srgbClr>
            </a:outerShdw>
          </a:effectLst>
        </p:spPr>
      </p:pic>
      <p:pic>
        <p:nvPicPr>
          <p:cNvPr id="120" name="Google Shape;12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9113" y="1463374"/>
            <a:ext cx="4539126" cy="2551051"/>
          </a:xfrm>
          <a:prstGeom prst="rect">
            <a:avLst/>
          </a:prstGeom>
          <a:noFill/>
          <a:ln>
            <a:noFill/>
          </a:ln>
          <a:effectLst>
            <a:outerShdw blurRad="71438" dist="95250" dir="3240000" algn="bl" rotWithShape="0">
              <a:srgbClr val="000000">
                <a:alpha val="58000"/>
              </a:srgbClr>
            </a:outerShdw>
          </a:effectLst>
        </p:spPr>
      </p:pic>
      <p:sp>
        <p:nvSpPr>
          <p:cNvPr id="121" name="Google Shape;12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8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Ändern der Map</a:t>
            </a:r>
            <a:endParaRPr b="1"/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4651175" y="286325"/>
            <a:ext cx="42600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 dirty="0">
                <a:solidFill>
                  <a:srgbClr val="1A237E"/>
                </a:solidFill>
              </a:rPr>
              <a:t>Zwei Tools zum ändern</a:t>
            </a:r>
            <a:endParaRPr sz="1500" b="1" dirty="0">
              <a:solidFill>
                <a:srgbClr val="1A237E"/>
              </a:solidFill>
            </a:endParaRPr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Clr>
                <a:srgbClr val="1A237E"/>
              </a:buClr>
              <a:buSzPts val="1500"/>
              <a:buChar char="-"/>
            </a:pPr>
            <a:r>
              <a:rPr lang="de" sz="1500" i="1" dirty="0">
                <a:solidFill>
                  <a:srgbClr val="1A237E"/>
                </a:solidFill>
              </a:rPr>
              <a:t>Intrude</a:t>
            </a:r>
            <a:endParaRPr sz="1500" i="1" dirty="0">
              <a:solidFill>
                <a:srgbClr val="1A237E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400" dirty="0">
                <a:solidFill>
                  <a:srgbClr val="3F51B5"/>
                </a:solidFill>
              </a:rPr>
              <a:t>Erniedrigt das Viereck auf das man klickt</a:t>
            </a:r>
            <a:endParaRPr sz="1400" dirty="0">
              <a:solidFill>
                <a:srgbClr val="3F51B5"/>
              </a:solidFill>
            </a:endParaRPr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Clr>
                <a:srgbClr val="1A237E"/>
              </a:buClr>
              <a:buSzPts val="1500"/>
              <a:buChar char="-"/>
            </a:pPr>
            <a:r>
              <a:rPr lang="de" sz="1500" i="1" dirty="0">
                <a:solidFill>
                  <a:srgbClr val="1A237E"/>
                </a:solidFill>
              </a:rPr>
              <a:t>Extrude</a:t>
            </a:r>
            <a:endParaRPr sz="1500" i="1" dirty="0">
              <a:solidFill>
                <a:srgbClr val="1A237E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de" sz="1400" dirty="0">
                <a:solidFill>
                  <a:srgbClr val="3F51B5"/>
                </a:solidFill>
              </a:rPr>
              <a:t>Erhöht das Viereck auf das man klickt</a:t>
            </a:r>
            <a:endParaRPr sz="1400" dirty="0">
              <a:solidFill>
                <a:srgbClr val="3F51B5"/>
              </a:solidFill>
            </a:endParaRPr>
          </a:p>
        </p:txBody>
      </p:sp>
      <p:pic>
        <p:nvPicPr>
          <p:cNvPr id="128" name="Google Shape;128;p19"/>
          <p:cNvPicPr preferRelativeResize="0"/>
          <p:nvPr/>
        </p:nvPicPr>
        <p:blipFill rotWithShape="1">
          <a:blip r:embed="rId3">
            <a:alphaModFix/>
          </a:blip>
          <a:srcRect b="50216"/>
          <a:stretch/>
        </p:blipFill>
        <p:spPr>
          <a:xfrm>
            <a:off x="2436163" y="1757974"/>
            <a:ext cx="780575" cy="758525"/>
          </a:xfrm>
          <a:prstGeom prst="rect">
            <a:avLst/>
          </a:prstGeom>
          <a:noFill/>
          <a:ln>
            <a:noFill/>
          </a:ln>
          <a:effectLst>
            <a:outerShdw blurRad="57150" dist="85725" dir="342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29" name="Google Shape;129;p19"/>
          <p:cNvPicPr preferRelativeResize="0"/>
          <p:nvPr/>
        </p:nvPicPr>
        <p:blipFill rotWithShape="1">
          <a:blip r:embed="rId3">
            <a:alphaModFix/>
          </a:blip>
          <a:srcRect t="50216"/>
          <a:stretch/>
        </p:blipFill>
        <p:spPr>
          <a:xfrm>
            <a:off x="613400" y="1757976"/>
            <a:ext cx="780575" cy="758525"/>
          </a:xfrm>
          <a:prstGeom prst="rect">
            <a:avLst/>
          </a:prstGeom>
          <a:noFill/>
          <a:ln>
            <a:noFill/>
          </a:ln>
          <a:effectLst>
            <a:outerShdw blurRad="57150" dist="95250" dir="342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0" name="Google Shape;130;p19"/>
          <p:cNvSpPr txBox="1"/>
          <p:nvPr/>
        </p:nvSpPr>
        <p:spPr>
          <a:xfrm>
            <a:off x="588925" y="2645025"/>
            <a:ext cx="82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Intrude</a:t>
            </a: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2411713" y="2645025"/>
            <a:ext cx="82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Extrude</a:t>
            </a: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2525" y="2645025"/>
            <a:ext cx="1477049" cy="2215550"/>
          </a:xfrm>
          <a:prstGeom prst="rect">
            <a:avLst/>
          </a:prstGeom>
          <a:noFill/>
          <a:ln>
            <a:noFill/>
          </a:ln>
          <a:effectLst>
            <a:outerShdw blurRad="57150" dist="76200" dir="3240000" algn="bl" rotWithShape="0">
              <a:srgbClr val="000000">
                <a:alpha val="60000"/>
              </a:srgbClr>
            </a:outerShdw>
          </a:effectLst>
        </p:spPr>
      </p:pic>
      <p:pic>
        <p:nvPicPr>
          <p:cNvPr id="133" name="Google Shape;13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6825" y="2645000"/>
            <a:ext cx="1477050" cy="2215600"/>
          </a:xfrm>
          <a:prstGeom prst="rect">
            <a:avLst/>
          </a:prstGeom>
          <a:noFill/>
          <a:ln>
            <a:noFill/>
          </a:ln>
          <a:effectLst>
            <a:outerShdw blurRad="57150" dist="85725" dir="2460000" algn="bl" rotWithShape="0">
              <a:srgbClr val="000000">
                <a:alpha val="58000"/>
              </a:srgbClr>
            </a:outerShdw>
          </a:effectLst>
        </p:spPr>
      </p:pic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10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Platzieren und ändern von Figuren</a:t>
            </a:r>
            <a:endParaRPr b="1"/>
          </a:p>
        </p:txBody>
      </p:sp>
      <p:sp>
        <p:nvSpPr>
          <p:cNvPr id="140" name="Google Shape;140;p20"/>
          <p:cNvSpPr txBox="1">
            <a:spLocks noGrp="1"/>
          </p:cNvSpPr>
          <p:nvPr>
            <p:ph type="body" idx="1"/>
          </p:nvPr>
        </p:nvSpPr>
        <p:spPr>
          <a:xfrm>
            <a:off x="120775" y="1736600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b="1" dirty="0">
                <a:solidFill>
                  <a:schemeClr val="lt1"/>
                </a:solidFill>
              </a:rPr>
              <a:t>Tool zum ändern von Figuren:</a:t>
            </a:r>
            <a:endParaRPr sz="1600" b="1" dirty="0"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rgbClr val="EFEFEF"/>
              </a:buClr>
              <a:buSzPts val="1600"/>
              <a:buChar char="-"/>
            </a:pPr>
            <a:r>
              <a:rPr lang="de" sz="1600" i="1" dirty="0">
                <a:solidFill>
                  <a:srgbClr val="EFEFEF"/>
                </a:solidFill>
              </a:rPr>
              <a:t>Place</a:t>
            </a:r>
            <a:endParaRPr sz="1600" i="1" dirty="0">
              <a:solidFill>
                <a:srgbClr val="EFEFEF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-"/>
            </a:pPr>
            <a:r>
              <a:rPr lang="de" sz="1400" dirty="0">
                <a:solidFill>
                  <a:srgbClr val="D9D9D9"/>
                </a:solidFill>
              </a:rPr>
              <a:t>Platzieren von Figuren</a:t>
            </a:r>
            <a:endParaRPr sz="1400" dirty="0">
              <a:solidFill>
                <a:srgbClr val="D9D9D9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Char char="-"/>
            </a:pPr>
            <a:r>
              <a:rPr lang="de" sz="1600" i="1" dirty="0">
                <a:solidFill>
                  <a:srgbClr val="F3F3F3"/>
                </a:solidFill>
              </a:rPr>
              <a:t>Select</a:t>
            </a:r>
            <a:endParaRPr sz="1600" i="1" dirty="0">
              <a:solidFill>
                <a:srgbClr val="F3F3F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-"/>
            </a:pPr>
            <a:r>
              <a:rPr lang="de" sz="1400" dirty="0">
                <a:solidFill>
                  <a:srgbClr val="D9D9D9"/>
                </a:solidFill>
              </a:rPr>
              <a:t>Verschieben von Figuren</a:t>
            </a:r>
            <a:endParaRPr sz="1400" dirty="0">
              <a:solidFill>
                <a:srgbClr val="D9D9D9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Char char="-"/>
            </a:pPr>
            <a:r>
              <a:rPr lang="de" sz="1600" i="1" dirty="0">
                <a:solidFill>
                  <a:srgbClr val="F3F3F3"/>
                </a:solidFill>
              </a:rPr>
              <a:t>Paint</a:t>
            </a:r>
            <a:endParaRPr sz="1600" i="1" dirty="0">
              <a:solidFill>
                <a:srgbClr val="F3F3F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-"/>
            </a:pPr>
            <a:r>
              <a:rPr lang="de" sz="1400" dirty="0">
                <a:solidFill>
                  <a:srgbClr val="D9D9D9"/>
                </a:solidFill>
              </a:rPr>
              <a:t>Färben von Figuren</a:t>
            </a:r>
            <a:endParaRPr sz="1400" dirty="0">
              <a:solidFill>
                <a:srgbClr val="D9D9D9"/>
              </a:solidFill>
            </a:endParaRPr>
          </a:p>
        </p:txBody>
      </p:sp>
      <p:pic>
        <p:nvPicPr>
          <p:cNvPr id="141" name="Google Shape;141;p20"/>
          <p:cNvPicPr preferRelativeResize="0"/>
          <p:nvPr/>
        </p:nvPicPr>
        <p:blipFill rotWithShape="1">
          <a:blip r:embed="rId3">
            <a:alphaModFix/>
          </a:blip>
          <a:srcRect t="62360" b="19897"/>
          <a:stretch/>
        </p:blipFill>
        <p:spPr>
          <a:xfrm>
            <a:off x="4927350" y="346013"/>
            <a:ext cx="816350" cy="858475"/>
          </a:xfrm>
          <a:prstGeom prst="rect">
            <a:avLst/>
          </a:prstGeom>
          <a:noFill/>
          <a:ln>
            <a:noFill/>
          </a:ln>
          <a:effectLst>
            <a:outerShdw blurRad="57150" dist="76200" dir="3000000" algn="bl" rotWithShape="0">
              <a:srgbClr val="000000">
                <a:alpha val="60000"/>
              </a:srgbClr>
            </a:outerShdw>
          </a:effectLst>
        </p:spPr>
      </p:pic>
      <p:pic>
        <p:nvPicPr>
          <p:cNvPr id="142" name="Google Shape;142;p20"/>
          <p:cNvPicPr preferRelativeResize="0"/>
          <p:nvPr/>
        </p:nvPicPr>
        <p:blipFill rotWithShape="1">
          <a:blip r:embed="rId3">
            <a:alphaModFix/>
          </a:blip>
          <a:srcRect t="82258"/>
          <a:stretch/>
        </p:blipFill>
        <p:spPr>
          <a:xfrm>
            <a:off x="7897050" y="346013"/>
            <a:ext cx="816350" cy="858475"/>
          </a:xfrm>
          <a:prstGeom prst="rect">
            <a:avLst/>
          </a:prstGeom>
          <a:noFill/>
          <a:ln>
            <a:noFill/>
          </a:ln>
          <a:effectLst>
            <a:outerShdw blurRad="57150" dist="76200" dir="3000000" algn="bl" rotWithShape="0">
              <a:srgbClr val="000000">
                <a:alpha val="60000"/>
              </a:srgbClr>
            </a:outerShdw>
          </a:effectLst>
        </p:spPr>
      </p:pic>
      <p:pic>
        <p:nvPicPr>
          <p:cNvPr id="143" name="Google Shape;143;p20"/>
          <p:cNvPicPr preferRelativeResize="0"/>
          <p:nvPr/>
        </p:nvPicPr>
        <p:blipFill rotWithShape="1">
          <a:blip r:embed="rId3">
            <a:alphaModFix/>
          </a:blip>
          <a:srcRect t="2952" b="79305"/>
          <a:stretch/>
        </p:blipFill>
        <p:spPr>
          <a:xfrm>
            <a:off x="6412200" y="346013"/>
            <a:ext cx="816350" cy="858475"/>
          </a:xfrm>
          <a:prstGeom prst="rect">
            <a:avLst/>
          </a:prstGeom>
          <a:noFill/>
          <a:ln>
            <a:noFill/>
          </a:ln>
          <a:effectLst>
            <a:outerShdw blurRad="57150" dist="76200" dir="3000000" algn="bl" rotWithShape="0">
              <a:srgbClr val="000000">
                <a:alpha val="60000"/>
              </a:srgbClr>
            </a:outerShdw>
          </a:effectLst>
        </p:spPr>
      </p:pic>
      <p:pic>
        <p:nvPicPr>
          <p:cNvPr id="144" name="Google Shape;14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1925" y="1462375"/>
            <a:ext cx="1587200" cy="3514025"/>
          </a:xfrm>
          <a:prstGeom prst="rect">
            <a:avLst/>
          </a:prstGeom>
          <a:noFill/>
          <a:ln>
            <a:noFill/>
          </a:ln>
          <a:effectLst>
            <a:outerShdw blurRad="57150" dist="104775" dir="2460000" algn="bl" rotWithShape="0">
              <a:srgbClr val="000000">
                <a:alpha val="49000"/>
              </a:srgbClr>
            </a:outerShdw>
          </a:effectLst>
        </p:spPr>
      </p:pic>
      <p:pic>
        <p:nvPicPr>
          <p:cNvPr id="145" name="Google Shape;14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6575" y="1462375"/>
            <a:ext cx="2603364" cy="3514025"/>
          </a:xfrm>
          <a:prstGeom prst="rect">
            <a:avLst/>
          </a:prstGeom>
          <a:noFill/>
          <a:ln>
            <a:noFill/>
          </a:ln>
          <a:effectLst>
            <a:outerShdw blurRad="57150" dist="104775" dir="2460000" algn="bl" rotWithShape="0">
              <a:srgbClr val="000000">
                <a:alpha val="52999"/>
              </a:srgbClr>
            </a:outerShdw>
          </a:effectLst>
        </p:spPr>
      </p:pic>
      <p:sp>
        <p:nvSpPr>
          <p:cNvPr id="146" name="Google Shape;146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Bewegen einer Figur</a:t>
            </a:r>
            <a:endParaRPr b="1"/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4800" y="1488775"/>
            <a:ext cx="2015325" cy="2165950"/>
          </a:xfrm>
          <a:prstGeom prst="rect">
            <a:avLst/>
          </a:prstGeom>
          <a:noFill/>
          <a:ln>
            <a:noFill/>
          </a:ln>
          <a:effectLst>
            <a:outerShdw blurRad="57150" dist="95250" dir="2460000" algn="bl" rotWithShape="0">
              <a:srgbClr val="000000">
                <a:alpha val="56000"/>
              </a:srgbClr>
            </a:outerShdw>
          </a:effectLst>
        </p:spPr>
      </p:pic>
      <p:pic>
        <p:nvPicPr>
          <p:cNvPr id="153" name="Google Shape;15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3550" y="1309563"/>
            <a:ext cx="1431000" cy="1788725"/>
          </a:xfrm>
          <a:prstGeom prst="rect">
            <a:avLst/>
          </a:prstGeom>
          <a:noFill/>
          <a:ln>
            <a:noFill/>
          </a:ln>
          <a:effectLst>
            <a:outerShdw blurRad="57150" dist="95250" dir="3180000" algn="bl" rotWithShape="0">
              <a:srgbClr val="000000">
                <a:alpha val="56000"/>
              </a:srgbClr>
            </a:outerShdw>
          </a:effectLst>
        </p:spPr>
      </p:pic>
      <p:cxnSp>
        <p:nvCxnSpPr>
          <p:cNvPr id="154" name="Google Shape;154;p21"/>
          <p:cNvCxnSpPr>
            <a:endCxn id="153" idx="1"/>
          </p:cNvCxnSpPr>
          <p:nvPr/>
        </p:nvCxnSpPr>
        <p:spPr>
          <a:xfrm rot="10800000" flipH="1">
            <a:off x="4651250" y="2203925"/>
            <a:ext cx="2232300" cy="276600"/>
          </a:xfrm>
          <a:prstGeom prst="straightConnector1">
            <a:avLst/>
          </a:prstGeom>
          <a:noFill/>
          <a:ln w="38100" cap="flat" cmpd="sng">
            <a:solidFill>
              <a:srgbClr val="1A237E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55" name="Google Shape;15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7525" y="3283225"/>
            <a:ext cx="1431000" cy="1788738"/>
          </a:xfrm>
          <a:prstGeom prst="rect">
            <a:avLst/>
          </a:prstGeom>
          <a:noFill/>
          <a:ln>
            <a:noFill/>
          </a:ln>
          <a:effectLst>
            <a:outerShdw blurRad="57150" dist="95250" dir="3060000" algn="bl" rotWithShape="0">
              <a:srgbClr val="000000">
                <a:alpha val="56000"/>
              </a:srgbClr>
            </a:outerShdw>
          </a:effectLst>
        </p:spPr>
      </p:pic>
      <p:cxnSp>
        <p:nvCxnSpPr>
          <p:cNvPr id="156" name="Google Shape;156;p21"/>
          <p:cNvCxnSpPr>
            <a:endCxn id="155" idx="1"/>
          </p:cNvCxnSpPr>
          <p:nvPr/>
        </p:nvCxnSpPr>
        <p:spPr>
          <a:xfrm>
            <a:off x="5314625" y="3098194"/>
            <a:ext cx="1542900" cy="1079400"/>
          </a:xfrm>
          <a:prstGeom prst="straightConnector1">
            <a:avLst/>
          </a:prstGeom>
          <a:noFill/>
          <a:ln w="38100" cap="flat" cmpd="sng">
            <a:solidFill>
              <a:srgbClr val="1A237E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57" name="Google Shape;15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150" y="1335550"/>
            <a:ext cx="1431000" cy="1788750"/>
          </a:xfrm>
          <a:prstGeom prst="rect">
            <a:avLst/>
          </a:prstGeom>
          <a:noFill/>
          <a:ln>
            <a:noFill/>
          </a:ln>
          <a:effectLst>
            <a:outerShdw blurRad="57150" dist="95250" dir="3240000" algn="bl" rotWithShape="0">
              <a:srgbClr val="000000">
                <a:alpha val="56000"/>
              </a:srgbClr>
            </a:outerShdw>
          </a:effectLst>
        </p:spPr>
      </p:pic>
      <p:cxnSp>
        <p:nvCxnSpPr>
          <p:cNvPr id="158" name="Google Shape;158;p21"/>
          <p:cNvCxnSpPr>
            <a:endCxn id="157" idx="3"/>
          </p:cNvCxnSpPr>
          <p:nvPr/>
        </p:nvCxnSpPr>
        <p:spPr>
          <a:xfrm flipH="1">
            <a:off x="2110150" y="1787425"/>
            <a:ext cx="2095200" cy="442500"/>
          </a:xfrm>
          <a:prstGeom prst="straightConnector1">
            <a:avLst/>
          </a:prstGeom>
          <a:noFill/>
          <a:ln w="38100" cap="flat" cmpd="sng">
            <a:solidFill>
              <a:srgbClr val="1A237E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59" name="Google Shape;159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9150" y="3283225"/>
            <a:ext cx="1431000" cy="1788750"/>
          </a:xfrm>
          <a:prstGeom prst="rect">
            <a:avLst/>
          </a:prstGeom>
          <a:noFill/>
          <a:ln>
            <a:noFill/>
          </a:ln>
          <a:effectLst>
            <a:outerShdw blurRad="57150" dist="95250" dir="3240000" algn="bl" rotWithShape="0">
              <a:srgbClr val="000000">
                <a:alpha val="56000"/>
              </a:srgbClr>
            </a:outerShdw>
          </a:effectLst>
        </p:spPr>
      </p:pic>
      <p:cxnSp>
        <p:nvCxnSpPr>
          <p:cNvPr id="160" name="Google Shape;160;p21"/>
          <p:cNvCxnSpPr>
            <a:endCxn id="159" idx="3"/>
          </p:cNvCxnSpPr>
          <p:nvPr/>
        </p:nvCxnSpPr>
        <p:spPr>
          <a:xfrm flipH="1">
            <a:off x="2110150" y="2935000"/>
            <a:ext cx="2130600" cy="1242600"/>
          </a:xfrm>
          <a:prstGeom prst="straightConnector1">
            <a:avLst/>
          </a:prstGeom>
          <a:noFill/>
          <a:ln w="38100" cap="flat" cmpd="sng">
            <a:solidFill>
              <a:srgbClr val="1A237E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1" name="Google Shape;161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249075" y="195700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Connection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WebService</a:t>
            </a:r>
            <a:endParaRPr/>
          </a:p>
        </p:txBody>
      </p:sp>
      <p:sp>
        <p:nvSpPr>
          <p:cNvPr id="167" name="Google Shape;167;p22"/>
          <p:cNvSpPr txBox="1">
            <a:spLocks noGrp="1"/>
          </p:cNvSpPr>
          <p:nvPr>
            <p:ph type="body" idx="1"/>
          </p:nvPr>
        </p:nvSpPr>
        <p:spPr>
          <a:xfrm>
            <a:off x="4801250" y="461900"/>
            <a:ext cx="3403200" cy="17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de" sz="1400" dirty="0">
                <a:solidFill>
                  <a:srgbClr val="3F51B5"/>
                </a:solidFill>
              </a:rPr>
              <a:t>Benötigt keinen Übergabeparameter und gibt alle gespeicherten GameObjects zurück</a:t>
            </a:r>
            <a:endParaRPr sz="1400" dirty="0">
              <a:solidFill>
                <a:srgbClr val="3F51B5"/>
              </a:solidFill>
            </a:endParaRPr>
          </a:p>
        </p:txBody>
      </p:sp>
      <p:sp>
        <p:nvSpPr>
          <p:cNvPr id="168" name="Google Shape;168;p22"/>
          <p:cNvSpPr txBox="1"/>
          <p:nvPr/>
        </p:nvSpPr>
        <p:spPr>
          <a:xfrm>
            <a:off x="113875" y="1869325"/>
            <a:ext cx="4102200" cy="26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-"/>
            </a:pPr>
            <a:r>
              <a:rPr lang="de" sz="16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Basis Pfad /DnD</a:t>
            </a:r>
            <a:endParaRPr sz="16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-"/>
            </a:pPr>
            <a:r>
              <a:rPr lang="de" sz="16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GET, PUT und POST je nach Bereich unter dem gleichen Pfad</a:t>
            </a:r>
            <a:endParaRPr sz="16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-"/>
            </a:pPr>
            <a:r>
              <a:rPr lang="de" sz="16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Alle Pfade:</a:t>
            </a:r>
            <a:endParaRPr sz="16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Roboto"/>
              <a:buChar char="-"/>
            </a:pPr>
            <a:r>
              <a:rPr lang="de" sz="1600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/DnD/Map</a:t>
            </a:r>
            <a:endParaRPr sz="1600" dirty="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Roboto"/>
              <a:buChar char="-"/>
            </a:pPr>
            <a:r>
              <a:rPr lang="de" sz="1600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/DnD/User</a:t>
            </a:r>
            <a:endParaRPr sz="1600" dirty="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Roboto"/>
              <a:buChar char="-"/>
            </a:pPr>
            <a:r>
              <a:rPr lang="de" sz="1600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/DnD/TestConnection</a:t>
            </a:r>
            <a:endParaRPr sz="1600" dirty="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Roboto"/>
              <a:buChar char="-"/>
            </a:pPr>
            <a:r>
              <a:rPr lang="de" sz="1600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/DnD/Map/Exists</a:t>
            </a:r>
            <a:endParaRPr sz="1600" dirty="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Roboto"/>
              <a:buChar char="-"/>
            </a:pPr>
            <a:r>
              <a:rPr lang="de" sz="1600" dirty="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/DnD/GameObject</a:t>
            </a:r>
            <a:endParaRPr sz="1600" dirty="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22"/>
          <p:cNvSpPr txBox="1"/>
          <p:nvPr/>
        </p:nvSpPr>
        <p:spPr>
          <a:xfrm>
            <a:off x="5804650" y="2242175"/>
            <a:ext cx="3021900" cy="13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rgbClr val="3F51B5"/>
                </a:solidFill>
                <a:latin typeface="Roboto"/>
                <a:ea typeface="Roboto"/>
                <a:cs typeface="Roboto"/>
                <a:sym typeface="Roboto"/>
              </a:rPr>
              <a:t>Benötigt ein GameObject als Übergabeparameter und versucht ein GameObject mit gleicher GUID zu überspeichern</a:t>
            </a:r>
            <a:endParaRPr sz="1500">
              <a:solidFill>
                <a:srgbClr val="3F51B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4779675" y="3610550"/>
            <a:ext cx="3718800" cy="13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rgbClr val="3F51B5"/>
                </a:solidFill>
                <a:latin typeface="Roboto"/>
                <a:ea typeface="Roboto"/>
                <a:cs typeface="Roboto"/>
                <a:sym typeface="Roboto"/>
              </a:rPr>
              <a:t>Benötigt ein GameObject als Übergabeparameter und fügt ein neues GameObject zu der Liste der gespeicherten Objekte hinzu</a:t>
            </a:r>
            <a:endParaRPr sz="1500">
              <a:solidFill>
                <a:srgbClr val="3F51B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9</a:t>
            </a:fld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4609075" y="925837"/>
            <a:ext cx="900000" cy="266700"/>
          </a:xfrm>
          <a:prstGeom prst="roundRect">
            <a:avLst>
              <a:gd name="adj" fmla="val 16667"/>
            </a:avLst>
          </a:prstGeom>
          <a:solidFill>
            <a:srgbClr val="9FA8DA"/>
          </a:solidFill>
          <a:ln>
            <a:noFill/>
          </a:ln>
          <a:effectLst>
            <a:outerShdw blurRad="57150" dist="57150" dir="3180000" algn="bl" rotWithShape="0">
              <a:srgbClr val="000000">
                <a:alpha val="5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4609075" y="3578025"/>
            <a:ext cx="900000" cy="266700"/>
          </a:xfrm>
          <a:prstGeom prst="roundRect">
            <a:avLst>
              <a:gd name="adj" fmla="val 16667"/>
            </a:avLst>
          </a:prstGeom>
          <a:solidFill>
            <a:srgbClr val="7986CB"/>
          </a:solidFill>
          <a:ln>
            <a:noFill/>
          </a:ln>
          <a:effectLst>
            <a:outerShdw blurRad="57150" dist="66675" dir="3180000" algn="bl" rotWithShape="0">
              <a:srgbClr val="000000">
                <a:alpha val="5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74" name="Google Shape;174;p22"/>
          <p:cNvSpPr/>
          <p:nvPr/>
        </p:nvSpPr>
        <p:spPr>
          <a:xfrm>
            <a:off x="5599450" y="2198787"/>
            <a:ext cx="900000" cy="266700"/>
          </a:xfrm>
          <a:prstGeom prst="roundRect">
            <a:avLst>
              <a:gd name="adj" fmla="val 16667"/>
            </a:avLst>
          </a:prstGeom>
          <a:solidFill>
            <a:srgbClr val="C5CAE9"/>
          </a:solidFill>
          <a:ln>
            <a:noFill/>
          </a:ln>
          <a:effectLst>
            <a:outerShdw blurRad="57150" dist="76200" dir="3180000" algn="bl" rotWithShape="0">
              <a:srgbClr val="000000">
                <a:alpha val="5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4667575" y="969487"/>
            <a:ext cx="783000" cy="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dirty="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GET</a:t>
            </a:r>
            <a:endParaRPr sz="1500" dirty="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22"/>
          <p:cNvSpPr txBox="1"/>
          <p:nvPr/>
        </p:nvSpPr>
        <p:spPr>
          <a:xfrm>
            <a:off x="4667575" y="3621675"/>
            <a:ext cx="783000" cy="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POST</a:t>
            </a:r>
            <a:endParaRPr sz="15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22"/>
          <p:cNvSpPr txBox="1"/>
          <p:nvPr/>
        </p:nvSpPr>
        <p:spPr>
          <a:xfrm>
            <a:off x="5657950" y="2242438"/>
            <a:ext cx="783000" cy="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PUT</a:t>
            </a:r>
            <a:endParaRPr sz="15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2"/>
          <p:cNvSpPr txBox="1"/>
          <p:nvPr/>
        </p:nvSpPr>
        <p:spPr>
          <a:xfrm>
            <a:off x="4572000" y="373325"/>
            <a:ext cx="3746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de" sz="1500" b="1" dirty="0">
                <a:solidFill>
                  <a:srgbClr val="1A237E"/>
                </a:solidFill>
                <a:latin typeface="Roboto"/>
                <a:ea typeface="Roboto"/>
                <a:cs typeface="Roboto"/>
                <a:sym typeface="Roboto"/>
              </a:rPr>
              <a:t>Beispiel /DnD/GameObject:</a:t>
            </a:r>
            <a:endParaRPr sz="1300" b="1" dirty="0">
              <a:solidFill>
                <a:srgbClr val="1A23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/>
      <p:bldP spid="170" grpId="0"/>
      <p:bldP spid="172" grpId="0" animBg="1"/>
      <p:bldP spid="173" grpId="0" animBg="1"/>
      <p:bldP spid="174" grpId="0" animBg="1"/>
      <p:bldP spid="175" grpId="0"/>
      <p:bldP spid="176" grpId="0"/>
      <p:bldP spid="177" grpId="0"/>
    </p:bldLst>
  </p:timing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524</Words>
  <Application>Microsoft Office PowerPoint</Application>
  <PresentationFormat>Bildschirmpräsentation (16:9)</PresentationFormat>
  <Paragraphs>157</Paragraphs>
  <Slides>14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8" baseType="lpstr">
      <vt:lpstr>Arial</vt:lpstr>
      <vt:lpstr>Merriweather</vt:lpstr>
      <vt:lpstr>Roboto</vt:lpstr>
      <vt:lpstr>Paradigm</vt:lpstr>
      <vt:lpstr>Int -5 Ein 3D D&amp;D Map Maker</vt:lpstr>
      <vt:lpstr>Einleitung</vt:lpstr>
      <vt:lpstr>Allgemeine Infos</vt:lpstr>
      <vt:lpstr>Hauptmenü</vt:lpstr>
      <vt:lpstr>Anlegen neuer Map</vt:lpstr>
      <vt:lpstr>Ändern der Map</vt:lpstr>
      <vt:lpstr>Platzieren und ändern von Figuren</vt:lpstr>
      <vt:lpstr>Bewegen einer Figur</vt:lpstr>
      <vt:lpstr>Connection  - WebService</vt:lpstr>
      <vt:lpstr>Connection - WebSocket</vt:lpstr>
      <vt:lpstr>User Management</vt:lpstr>
      <vt:lpstr>Unity - Server Verbindung</vt:lpstr>
      <vt:lpstr>Kommunikation</vt:lpstr>
      <vt:lpstr>Ende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 -5 Ein 3D D&amp;D Map Maker</dc:title>
  <cp:lastModifiedBy>Daniel Lekomzew</cp:lastModifiedBy>
  <cp:revision>1</cp:revision>
  <dcterms:modified xsi:type="dcterms:W3CDTF">2023-07-09T18:43:31Z</dcterms:modified>
</cp:coreProperties>
</file>